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9" r:id="rId3"/>
    <p:sldId id="257" r:id="rId4"/>
    <p:sldId id="260" r:id="rId5"/>
    <p:sldId id="261" r:id="rId6"/>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notesViewPr>
    <p:cSldViewPr snapToGrid="0">
      <p:cViewPr varScale="1">
        <p:scale>
          <a:sx n="92" d="100"/>
          <a:sy n="92" d="100"/>
        </p:scale>
        <p:origin x="411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611F22-60BB-44D0-8611-7BA8DD8B7C82}" type="datetimeFigureOut">
              <a:rPr lang="hu-HU" smtClean="0"/>
              <a:t>2024. 06. 16.</a:t>
            </a:fld>
            <a:endParaRPr lang="hu-HU"/>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D0D6B8-400D-4D9B-B7AE-A806DF138818}" type="slidenum">
              <a:rPr lang="hu-HU" smtClean="0"/>
              <a:t>‹#›</a:t>
            </a:fld>
            <a:endParaRPr lang="hu-HU"/>
          </a:p>
        </p:txBody>
      </p:sp>
    </p:spTree>
    <p:extLst>
      <p:ext uri="{BB962C8B-B14F-4D97-AF65-F5344CB8AC3E}">
        <p14:creationId xmlns:p14="http://schemas.microsoft.com/office/powerpoint/2010/main" val="3061625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ímdia">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C686C09-2D79-01F0-FED7-DA4097989178}"/>
              </a:ext>
            </a:extLst>
          </p:cNvPr>
          <p:cNvSpPr>
            <a:spLocks noGrp="1"/>
          </p:cNvSpPr>
          <p:nvPr>
            <p:ph type="ctrTitle"/>
          </p:nvPr>
        </p:nvSpPr>
        <p:spPr>
          <a:xfrm>
            <a:off x="1524000" y="1122363"/>
            <a:ext cx="9144000" cy="2387600"/>
          </a:xfrm>
        </p:spPr>
        <p:txBody>
          <a:bodyPr anchor="b"/>
          <a:lstStyle>
            <a:lvl1pPr algn="ctr">
              <a:defRPr sz="6000">
                <a:latin typeface="Franklin Gothic Demi" panose="020B0703020102020204" pitchFamily="34" charset="0"/>
              </a:defRPr>
            </a:lvl1pPr>
          </a:lstStyle>
          <a:p>
            <a:r>
              <a:rPr lang="hu-HU"/>
              <a:t>Mintacím szerkesztése</a:t>
            </a:r>
          </a:p>
        </p:txBody>
      </p:sp>
      <p:pic>
        <p:nvPicPr>
          <p:cNvPr id="2050" name="Picture 2" descr="Magyar Tűzoltó Szövetség Logo [ Download - Logo - icon ] png svg">
            <a:extLst>
              <a:ext uri="{FF2B5EF4-FFF2-40B4-BE49-F238E27FC236}">
                <a16:creationId xmlns:a16="http://schemas.microsoft.com/office/drawing/2014/main" id="{E5DFD50F-D373-3390-392A-EEBDC97A161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489" y="3969706"/>
            <a:ext cx="1133084" cy="1133084"/>
          </a:xfrm>
          <a:prstGeom prst="rect">
            <a:avLst/>
          </a:prstGeom>
          <a:noFill/>
          <a:extLst>
            <a:ext uri="{909E8E84-426E-40DD-AFC4-6F175D3DCCD1}">
              <a14:hiddenFill xmlns:a14="http://schemas.microsoft.com/office/drawing/2010/main">
                <a:solidFill>
                  <a:srgbClr val="FFFFFF"/>
                </a:solidFill>
              </a14:hiddenFill>
            </a:ext>
          </a:extLst>
        </p:spPr>
      </p:pic>
      <p:sp>
        <p:nvSpPr>
          <p:cNvPr id="7" name="Szövegdoboz 6">
            <a:extLst>
              <a:ext uri="{FF2B5EF4-FFF2-40B4-BE49-F238E27FC236}">
                <a16:creationId xmlns:a16="http://schemas.microsoft.com/office/drawing/2014/main" id="{81D0F644-8871-9F8D-A934-46CD979D60A4}"/>
              </a:ext>
            </a:extLst>
          </p:cNvPr>
          <p:cNvSpPr txBox="1"/>
          <p:nvPr userDrawn="1"/>
        </p:nvSpPr>
        <p:spPr>
          <a:xfrm>
            <a:off x="2561573" y="4146115"/>
            <a:ext cx="7396619" cy="646331"/>
          </a:xfrm>
          <a:prstGeom prst="rect">
            <a:avLst/>
          </a:prstGeom>
          <a:noFill/>
        </p:spPr>
        <p:txBody>
          <a:bodyPr wrap="square" rtlCol="0">
            <a:spAutoFit/>
          </a:bodyPr>
          <a:lstStyle/>
          <a:p>
            <a:r>
              <a:rPr lang="hu-HU" b="1"/>
              <a:t>Rescue Security &amp; Safety VII. ütem</a:t>
            </a:r>
          </a:p>
          <a:p>
            <a:r>
              <a:rPr lang="hu-HU" b="1"/>
              <a:t>Magyar Tűzoltó Szövetség</a:t>
            </a:r>
          </a:p>
        </p:txBody>
      </p:sp>
      <p:sp>
        <p:nvSpPr>
          <p:cNvPr id="10" name="Téglalap 9">
            <a:extLst>
              <a:ext uri="{FF2B5EF4-FFF2-40B4-BE49-F238E27FC236}">
                <a16:creationId xmlns:a16="http://schemas.microsoft.com/office/drawing/2014/main" id="{1F512CF2-BE3A-ECFE-1161-00405EC3C767}"/>
              </a:ext>
            </a:extLst>
          </p:cNvPr>
          <p:cNvSpPr/>
          <p:nvPr userDrawn="1"/>
        </p:nvSpPr>
        <p:spPr>
          <a:xfrm>
            <a:off x="2611676" y="4063390"/>
            <a:ext cx="7672192" cy="945715"/>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1"/>
              <a:t>Rescue Security &amp; Safety VII. ütem</a:t>
            </a:r>
          </a:p>
          <a:p>
            <a:pPr algn="ctr"/>
            <a:r>
              <a:rPr lang="hu-HU" b="1"/>
              <a:t>Magyar Tűzoltó Szövetség</a:t>
            </a:r>
          </a:p>
        </p:txBody>
      </p:sp>
    </p:spTree>
    <p:extLst>
      <p:ext uri="{BB962C8B-B14F-4D97-AF65-F5344CB8AC3E}">
        <p14:creationId xmlns:p14="http://schemas.microsoft.com/office/powerpoint/2010/main" val="159018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ím és tartalom">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46C8754E-BC65-DB8A-B79F-09855F0A21FE}"/>
              </a:ext>
            </a:extLst>
          </p:cNvPr>
          <p:cNvSpPr>
            <a:spLocks noGrp="1"/>
          </p:cNvSpPr>
          <p:nvPr>
            <p:ph idx="1"/>
          </p:nvPr>
        </p:nvSpPr>
        <p:spPr>
          <a:xfrm>
            <a:off x="838200" y="288099"/>
            <a:ext cx="10515600" cy="5888864"/>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Cím 1">
            <a:extLst>
              <a:ext uri="{FF2B5EF4-FFF2-40B4-BE49-F238E27FC236}">
                <a16:creationId xmlns:a16="http://schemas.microsoft.com/office/drawing/2014/main" id="{AE4DB56C-8438-238B-4D66-D6EAAAF907BB}"/>
              </a:ext>
            </a:extLst>
          </p:cNvPr>
          <p:cNvSpPr txBox="1">
            <a:spLocks/>
          </p:cNvSpPr>
          <p:nvPr userDrawn="1"/>
        </p:nvSpPr>
        <p:spPr>
          <a:xfrm>
            <a:off x="838200" y="6277628"/>
            <a:ext cx="10515600" cy="4739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1900"/>
              </a:lnSpc>
            </a:pPr>
            <a:r>
              <a:rPr lang="hu-HU" sz="1400" b="1" i="0">
                <a:solidFill>
                  <a:srgbClr val="222222"/>
                </a:solidFill>
                <a:effectLst/>
                <a:highlight>
                  <a:srgbClr val="FFFFFF"/>
                </a:highlight>
                <a:latin typeface="Arial" panose="020B0604020202020204" pitchFamily="34" charset="0"/>
              </a:rPr>
              <a:t>A projektet a Miniszterelnökség és a Balaton Fejlesztési Tanács támogatta</a:t>
            </a:r>
            <a:endParaRPr lang="hu-HU" sz="1400" b="0" i="0">
              <a:solidFill>
                <a:srgbClr val="222222"/>
              </a:solidFill>
              <a:effectLst/>
              <a:highlight>
                <a:srgbClr val="FFFFFF"/>
              </a:highlight>
              <a:latin typeface="Arial" panose="020B0604020202020204" pitchFamily="34" charset="0"/>
            </a:endParaRPr>
          </a:p>
        </p:txBody>
      </p:sp>
      <p:pic>
        <p:nvPicPr>
          <p:cNvPr id="1026" name="Picture 2">
            <a:extLst>
              <a:ext uri="{FF2B5EF4-FFF2-40B4-BE49-F238E27FC236}">
                <a16:creationId xmlns:a16="http://schemas.microsoft.com/office/drawing/2014/main" id="{200176F3-D4CB-DE06-9CC9-77DC27D7F03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27551" y="6208310"/>
            <a:ext cx="919379" cy="6125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FDBB5FB7-3EB1-E4C8-D9A4-C8CBB0298801}"/>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695146" y="6240441"/>
            <a:ext cx="690181" cy="612536"/>
          </a:xfrm>
          <a:prstGeom prst="rect">
            <a:avLst/>
          </a:prstGeom>
          <a:noFill/>
          <a:extLst>
            <a:ext uri="{909E8E84-426E-40DD-AFC4-6F175D3DCCD1}">
              <a14:hiddenFill xmlns:a14="http://schemas.microsoft.com/office/drawing/2010/main">
                <a:solidFill>
                  <a:srgbClr val="FFFFFF"/>
                </a:solidFill>
              </a14:hiddenFill>
            </a:ext>
          </a:extLst>
        </p:spPr>
      </p:pic>
      <p:sp>
        <p:nvSpPr>
          <p:cNvPr id="10" name="Téglalap 9">
            <a:extLst>
              <a:ext uri="{FF2B5EF4-FFF2-40B4-BE49-F238E27FC236}">
                <a16:creationId xmlns:a16="http://schemas.microsoft.com/office/drawing/2014/main" id="{DBE5089D-3E7B-9E0B-D46F-D20FE815CEC8}"/>
              </a:ext>
            </a:extLst>
          </p:cNvPr>
          <p:cNvSpPr/>
          <p:nvPr userDrawn="1"/>
        </p:nvSpPr>
        <p:spPr>
          <a:xfrm>
            <a:off x="1" y="0"/>
            <a:ext cx="701458"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hu-HU"/>
          </a:p>
        </p:txBody>
      </p:sp>
      <p:sp>
        <p:nvSpPr>
          <p:cNvPr id="11" name="Téglalap 10">
            <a:extLst>
              <a:ext uri="{FF2B5EF4-FFF2-40B4-BE49-F238E27FC236}">
                <a16:creationId xmlns:a16="http://schemas.microsoft.com/office/drawing/2014/main" id="{E561E492-B089-0DF6-FF4F-C7D2CBF6E287}"/>
              </a:ext>
            </a:extLst>
          </p:cNvPr>
          <p:cNvSpPr/>
          <p:nvPr userDrawn="1"/>
        </p:nvSpPr>
        <p:spPr>
          <a:xfrm>
            <a:off x="11487307" y="0"/>
            <a:ext cx="701458"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hu-HU"/>
          </a:p>
        </p:txBody>
      </p:sp>
    </p:spTree>
    <p:extLst>
      <p:ext uri="{BB962C8B-B14F-4D97-AF65-F5344CB8AC3E}">
        <p14:creationId xmlns:p14="http://schemas.microsoft.com/office/powerpoint/2010/main" val="14252618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a:extLst>
              <a:ext uri="{FF2B5EF4-FFF2-40B4-BE49-F238E27FC236}">
                <a16:creationId xmlns:a16="http://schemas.microsoft.com/office/drawing/2014/main" id="{3B60FE4F-4843-C494-4ECC-48A99A6378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a:extLst>
              <a:ext uri="{FF2B5EF4-FFF2-40B4-BE49-F238E27FC236}">
                <a16:creationId xmlns:a16="http://schemas.microsoft.com/office/drawing/2014/main" id="{6EE095F7-2207-9330-021D-3960310540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EED63E26-0F35-8D69-1E24-31DE7E5749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42B2C2-58DE-48B4-8157-CD3E8D3DF92E}" type="datetimeFigureOut">
              <a:rPr lang="hu-HU" smtClean="0"/>
              <a:t>2024. 06. 16.</a:t>
            </a:fld>
            <a:endParaRPr lang="hu-HU"/>
          </a:p>
        </p:txBody>
      </p:sp>
      <p:sp>
        <p:nvSpPr>
          <p:cNvPr id="5" name="Élőláb helye 4">
            <a:extLst>
              <a:ext uri="{FF2B5EF4-FFF2-40B4-BE49-F238E27FC236}">
                <a16:creationId xmlns:a16="http://schemas.microsoft.com/office/drawing/2014/main" id="{CF3A318D-C5F9-F34D-8C18-889C16202C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a:extLst>
              <a:ext uri="{FF2B5EF4-FFF2-40B4-BE49-F238E27FC236}">
                <a16:creationId xmlns:a16="http://schemas.microsoft.com/office/drawing/2014/main" id="{579EB3C4-C776-D237-D5B1-650B90B0EC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59F90-2BDC-4138-AE75-853D53AA4F54}" type="slidenum">
              <a:rPr lang="hu-HU" smtClean="0"/>
              <a:t>‹#›</a:t>
            </a:fld>
            <a:endParaRPr lang="hu-HU"/>
          </a:p>
        </p:txBody>
      </p:sp>
    </p:spTree>
    <p:extLst>
      <p:ext uri="{BB962C8B-B14F-4D97-AF65-F5344CB8AC3E}">
        <p14:creationId xmlns:p14="http://schemas.microsoft.com/office/powerpoint/2010/main" val="2846119356"/>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53DF431-9D1F-A2EC-6DEF-D6290F00C589}"/>
              </a:ext>
            </a:extLst>
          </p:cNvPr>
          <p:cNvSpPr>
            <a:spLocks noGrp="1"/>
          </p:cNvSpPr>
          <p:nvPr>
            <p:ph type="ctrTitle"/>
          </p:nvPr>
        </p:nvSpPr>
        <p:spPr/>
        <p:txBody>
          <a:bodyPr>
            <a:normAutofit fontScale="90000"/>
          </a:bodyPr>
          <a:lstStyle/>
          <a:p>
            <a:r>
              <a:rPr lang="hu-HU" b="1"/>
              <a:t>Elektromos töltőhelyek a garázsokban – hol kell rá számítani?</a:t>
            </a:r>
          </a:p>
        </p:txBody>
      </p:sp>
    </p:spTree>
    <p:extLst>
      <p:ext uri="{BB962C8B-B14F-4D97-AF65-F5344CB8AC3E}">
        <p14:creationId xmlns:p14="http://schemas.microsoft.com/office/powerpoint/2010/main" val="1662001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a:extLst>
              <a:ext uri="{FF2B5EF4-FFF2-40B4-BE49-F238E27FC236}">
                <a16:creationId xmlns:a16="http://schemas.microsoft.com/office/drawing/2014/main" id="{092BE4C9-4C36-DE90-AAEF-F3AE03BED90B}"/>
              </a:ext>
            </a:extLst>
          </p:cNvPr>
          <p:cNvSpPr>
            <a:spLocks noGrp="1"/>
          </p:cNvSpPr>
          <p:nvPr>
            <p:ph idx="1"/>
          </p:nvPr>
        </p:nvSpPr>
        <p:spPr/>
        <p:txBody>
          <a:bodyPr>
            <a:normAutofit/>
          </a:bodyPr>
          <a:lstStyle/>
          <a:p>
            <a:pPr marL="0" indent="0" algn="just">
              <a:buNone/>
            </a:pPr>
            <a:r>
              <a:rPr lang="hu-HU" b="1" i="0">
                <a:solidFill>
                  <a:srgbClr val="222222"/>
                </a:solidFill>
                <a:effectLst/>
                <a:highlight>
                  <a:srgbClr val="FFFFFF"/>
                </a:highlight>
                <a:latin typeface="Arial" panose="020B0604020202020204" pitchFamily="34" charset="0"/>
              </a:rPr>
              <a:t>Nem lakáscélú épületekben – 10 férőhely feletti parkolóban</a:t>
            </a:r>
          </a:p>
          <a:p>
            <a:pPr marL="0" indent="0" algn="just">
              <a:buNone/>
            </a:pPr>
            <a:r>
              <a:rPr lang="hu-HU" b="0" i="0">
                <a:solidFill>
                  <a:srgbClr val="222222"/>
                </a:solidFill>
                <a:effectLst/>
                <a:highlight>
                  <a:srgbClr val="FFFFFF"/>
                </a:highlight>
                <a:latin typeface="Arial" panose="020B0604020202020204" pitchFamily="34" charset="0"/>
              </a:rPr>
              <a:t>Minden új építésű vagy jelentős felújítás alá vont és tíznél több parkolóhellyel rendelkező, nem lakáscélú épület esetében, ha a parkoló az épületen belül vagy az épület mellett helyezkedik el, akkor legalább egy elektromos töltőpontot, továbbá minden ötödik parkolóhelyen olyan elektromos csatlakozást biztosító létesítményt (az elektromos kábelek továbbvezetésére szolgáló szerkezetet) kell telepíteni, amely lehetővé teszi elektromos járművek részére alkalmas töltőpontok későbbi időpontban való telepítését.</a:t>
            </a:r>
          </a:p>
          <a:p>
            <a:pPr marL="0" indent="0" algn="just">
              <a:buNone/>
            </a:pPr>
            <a:endParaRPr lang="hu-HU" b="0" i="0">
              <a:solidFill>
                <a:srgbClr val="222222"/>
              </a:solidFill>
              <a:effectLst/>
              <a:highlight>
                <a:srgbClr val="FFFFFF"/>
              </a:highlight>
              <a:latin typeface="Arial" panose="020B0604020202020204" pitchFamily="34" charset="0"/>
            </a:endParaRPr>
          </a:p>
        </p:txBody>
      </p:sp>
      <p:pic>
        <p:nvPicPr>
          <p:cNvPr id="6" name="Kép 5">
            <a:extLst>
              <a:ext uri="{FF2B5EF4-FFF2-40B4-BE49-F238E27FC236}">
                <a16:creationId xmlns:a16="http://schemas.microsoft.com/office/drawing/2014/main" id="{FCD699DE-1A52-33EB-E113-7456089F24A3}"/>
              </a:ext>
            </a:extLst>
          </p:cNvPr>
          <p:cNvPicPr>
            <a:picLocks noChangeAspect="1"/>
          </p:cNvPicPr>
          <p:nvPr/>
        </p:nvPicPr>
        <p:blipFill>
          <a:blip r:embed="rId2"/>
          <a:stretch>
            <a:fillRect/>
          </a:stretch>
        </p:blipFill>
        <p:spPr>
          <a:xfrm>
            <a:off x="931242" y="4300276"/>
            <a:ext cx="9621593" cy="1876687"/>
          </a:xfrm>
          <a:prstGeom prst="rect">
            <a:avLst/>
          </a:prstGeom>
        </p:spPr>
      </p:pic>
    </p:spTree>
    <p:extLst>
      <p:ext uri="{BB962C8B-B14F-4D97-AF65-F5344CB8AC3E}">
        <p14:creationId xmlns:p14="http://schemas.microsoft.com/office/powerpoint/2010/main" val="281030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a:extLst>
              <a:ext uri="{FF2B5EF4-FFF2-40B4-BE49-F238E27FC236}">
                <a16:creationId xmlns:a16="http://schemas.microsoft.com/office/drawing/2014/main" id="{092BE4C9-4C36-DE90-AAEF-F3AE03BED90B}"/>
              </a:ext>
            </a:extLst>
          </p:cNvPr>
          <p:cNvSpPr>
            <a:spLocks noGrp="1"/>
          </p:cNvSpPr>
          <p:nvPr>
            <p:ph idx="1"/>
          </p:nvPr>
        </p:nvSpPr>
        <p:spPr/>
        <p:txBody>
          <a:bodyPr>
            <a:normAutofit/>
          </a:bodyPr>
          <a:lstStyle/>
          <a:p>
            <a:pPr marL="0" indent="0" algn="just">
              <a:buNone/>
            </a:pPr>
            <a:r>
              <a:rPr lang="hu-HU" b="1" i="0">
                <a:solidFill>
                  <a:srgbClr val="000000"/>
                </a:solidFill>
                <a:effectLst/>
                <a:highlight>
                  <a:srgbClr val="FFFFFF"/>
                </a:highlight>
                <a:latin typeface="Arial" panose="020B0604020202020204" pitchFamily="34" charset="0"/>
              </a:rPr>
              <a:t>Lakóépületekben – 10 feletti parkolóban</a:t>
            </a:r>
          </a:p>
          <a:p>
            <a:pPr marL="0" indent="0" algn="just">
              <a:buNone/>
            </a:pPr>
            <a:r>
              <a:rPr lang="hu-HU" i="0">
                <a:solidFill>
                  <a:srgbClr val="000000"/>
                </a:solidFill>
                <a:effectLst/>
                <a:highlight>
                  <a:srgbClr val="FFFFFF"/>
                </a:highlight>
                <a:latin typeface="Arial" panose="020B0604020202020204" pitchFamily="34" charset="0"/>
              </a:rPr>
              <a:t>Minden új építésű vagy jelentős felújítás alá vont, tíznél több parkolóhellyel rendelkező lakóépületek esetében, ha a parkoló az épületen belül vagy az épület mellett helyezkedik el, akkor minden parkolóhelyen olyan elektromos fogadócsatlakozást biztosító létesítményt (az elektromos kábelek továbbvezetésére szolgáló szerkezetet) kell telepíteni, amely lehetővé teszi elektromos járművek részére alkalmas töltőpontok későbbi időpontban való telepítését.</a:t>
            </a:r>
          </a:p>
        </p:txBody>
      </p:sp>
      <p:pic>
        <p:nvPicPr>
          <p:cNvPr id="4" name="Kép 3">
            <a:extLst>
              <a:ext uri="{FF2B5EF4-FFF2-40B4-BE49-F238E27FC236}">
                <a16:creationId xmlns:a16="http://schemas.microsoft.com/office/drawing/2014/main" id="{610C5073-82A8-1C46-2124-32D1BCE0EEDB}"/>
              </a:ext>
            </a:extLst>
          </p:cNvPr>
          <p:cNvPicPr>
            <a:picLocks noChangeAspect="1"/>
          </p:cNvPicPr>
          <p:nvPr/>
        </p:nvPicPr>
        <p:blipFill>
          <a:blip r:embed="rId2"/>
          <a:stretch>
            <a:fillRect/>
          </a:stretch>
        </p:blipFill>
        <p:spPr>
          <a:xfrm>
            <a:off x="1103765" y="4067969"/>
            <a:ext cx="9650172" cy="1829055"/>
          </a:xfrm>
          <a:prstGeom prst="rect">
            <a:avLst/>
          </a:prstGeom>
        </p:spPr>
      </p:pic>
    </p:spTree>
    <p:extLst>
      <p:ext uri="{BB962C8B-B14F-4D97-AF65-F5344CB8AC3E}">
        <p14:creationId xmlns:p14="http://schemas.microsoft.com/office/powerpoint/2010/main" val="3155359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a:extLst>
              <a:ext uri="{FF2B5EF4-FFF2-40B4-BE49-F238E27FC236}">
                <a16:creationId xmlns:a16="http://schemas.microsoft.com/office/drawing/2014/main" id="{F358936C-EA50-800E-026E-8266BAAFF003}"/>
              </a:ext>
            </a:extLst>
          </p:cNvPr>
          <p:cNvSpPr>
            <a:spLocks noGrp="1"/>
          </p:cNvSpPr>
          <p:nvPr>
            <p:ph idx="1"/>
          </p:nvPr>
        </p:nvSpPr>
        <p:spPr/>
        <p:txBody>
          <a:bodyPr/>
          <a:lstStyle/>
          <a:p>
            <a:pPr marL="0" indent="0">
              <a:buNone/>
            </a:pPr>
            <a:r>
              <a:rPr lang="hu-HU" b="1"/>
              <a:t>Meglévő nem lakáscélú épületekben – 20 feletti parkolóban</a:t>
            </a:r>
          </a:p>
          <a:p>
            <a:pPr marL="0" indent="0">
              <a:buNone/>
            </a:pPr>
            <a:r>
              <a:rPr lang="hu-HU"/>
              <a:t>Meglévő épületek esetén a több mint húsz parkolóhellyel rendelkező, nem lakáscélú épületek esetében 2025. január 1-jétől legalább egy elektromos töltőpontot kell telepíteni, ha a parkoló az épületen belül helyezkedik el, vagy a parkoló közvetlenül az épület mellett helyezkedik el.</a:t>
            </a:r>
          </a:p>
          <a:p>
            <a:pPr marL="0" indent="0">
              <a:buNone/>
            </a:pPr>
            <a:r>
              <a:rPr lang="hu-HU" i="1"/>
              <a:t>Vagyis csak a régi építésű lakóépületekben nem lesz 2025-től elektromos töltőhely.</a:t>
            </a:r>
          </a:p>
        </p:txBody>
      </p:sp>
      <p:pic>
        <p:nvPicPr>
          <p:cNvPr id="4" name="Kép 3">
            <a:extLst>
              <a:ext uri="{FF2B5EF4-FFF2-40B4-BE49-F238E27FC236}">
                <a16:creationId xmlns:a16="http://schemas.microsoft.com/office/drawing/2014/main" id="{E58F7FA5-8F00-F446-7225-CE678A4AC1AB}"/>
              </a:ext>
            </a:extLst>
          </p:cNvPr>
          <p:cNvPicPr>
            <a:picLocks noChangeAspect="1"/>
          </p:cNvPicPr>
          <p:nvPr/>
        </p:nvPicPr>
        <p:blipFill>
          <a:blip r:embed="rId2"/>
          <a:stretch>
            <a:fillRect/>
          </a:stretch>
        </p:blipFill>
        <p:spPr>
          <a:xfrm>
            <a:off x="970877" y="3878840"/>
            <a:ext cx="9640645" cy="1991003"/>
          </a:xfrm>
          <a:prstGeom prst="rect">
            <a:avLst/>
          </a:prstGeom>
        </p:spPr>
      </p:pic>
    </p:spTree>
    <p:extLst>
      <p:ext uri="{BB962C8B-B14F-4D97-AF65-F5344CB8AC3E}">
        <p14:creationId xmlns:p14="http://schemas.microsoft.com/office/powerpoint/2010/main" val="1289927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Kép 5">
            <a:extLst>
              <a:ext uri="{FF2B5EF4-FFF2-40B4-BE49-F238E27FC236}">
                <a16:creationId xmlns:a16="http://schemas.microsoft.com/office/drawing/2014/main" id="{A79E9F4B-14DF-5891-6AF8-0F69E4781991}"/>
              </a:ext>
            </a:extLst>
          </p:cNvPr>
          <p:cNvPicPr>
            <a:picLocks noChangeAspect="1"/>
          </p:cNvPicPr>
          <p:nvPr/>
        </p:nvPicPr>
        <p:blipFill>
          <a:blip r:embed="rId2"/>
          <a:stretch>
            <a:fillRect/>
          </a:stretch>
        </p:blipFill>
        <p:spPr>
          <a:xfrm>
            <a:off x="1420451" y="0"/>
            <a:ext cx="8859486" cy="1238423"/>
          </a:xfrm>
          <a:prstGeom prst="rect">
            <a:avLst/>
          </a:prstGeom>
        </p:spPr>
      </p:pic>
      <p:sp>
        <p:nvSpPr>
          <p:cNvPr id="8" name="Szövegdoboz 7">
            <a:extLst>
              <a:ext uri="{FF2B5EF4-FFF2-40B4-BE49-F238E27FC236}">
                <a16:creationId xmlns:a16="http://schemas.microsoft.com/office/drawing/2014/main" id="{6D23D9DA-90C4-3651-8CB2-8C5DCC273DD8}"/>
              </a:ext>
            </a:extLst>
          </p:cNvPr>
          <p:cNvSpPr txBox="1"/>
          <p:nvPr/>
        </p:nvSpPr>
        <p:spPr>
          <a:xfrm>
            <a:off x="1206754" y="1223325"/>
            <a:ext cx="9778491" cy="4973156"/>
          </a:xfrm>
          <a:prstGeom prst="rect">
            <a:avLst/>
          </a:prstGeom>
          <a:noFill/>
        </p:spPr>
        <p:txBody>
          <a:bodyPr wrap="square">
            <a:spAutoFit/>
          </a:bodyPr>
          <a:lstStyle/>
          <a:p>
            <a:pPr algn="just"/>
            <a:r>
              <a:rPr lang="hu-HU" sz="2400" b="1" i="0">
                <a:solidFill>
                  <a:srgbClr val="000000"/>
                </a:solidFill>
                <a:effectLst/>
                <a:highlight>
                  <a:srgbClr val="FFFFFF"/>
                </a:highlight>
                <a:latin typeface="Arial" panose="020B0604020202020204" pitchFamily="34" charset="0"/>
              </a:rPr>
              <a:t>E-autók töltése a garázsokban – védelmi megoldások</a:t>
            </a:r>
          </a:p>
          <a:p>
            <a:pPr algn="just"/>
            <a:endParaRPr lang="hu-HU" sz="2400" b="1" i="0">
              <a:solidFill>
                <a:srgbClr val="000000"/>
              </a:solidFill>
              <a:effectLst/>
              <a:highlight>
                <a:srgbClr val="FFFFFF"/>
              </a:highlight>
              <a:latin typeface="Arial" panose="020B0604020202020204" pitchFamily="34" charset="0"/>
            </a:endParaRPr>
          </a:p>
          <a:p>
            <a:pPr marL="342900" indent="-342900" algn="just">
              <a:lnSpc>
                <a:spcPts val="1900"/>
              </a:lnSpc>
              <a:buFont typeface="+mj-lt"/>
              <a:buAutoNum type="arabicPeriod"/>
            </a:pPr>
            <a:r>
              <a:rPr lang="hu-HU" sz="2000" b="0" i="0">
                <a:solidFill>
                  <a:srgbClr val="222222"/>
                </a:solidFill>
                <a:effectLst/>
                <a:highlight>
                  <a:srgbClr val="FFFFFF"/>
                </a:highlight>
                <a:latin typeface="Arial" panose="020B0604020202020204" pitchFamily="34" charset="0"/>
              </a:rPr>
              <a:t>Az e-autók töltőoszlopaira egyre inkább szükség lesz egy garázs üzemeltetéséhez. Ezek pedig pótlólagos tűzvédelmi intézkedések nélkül is felszerelhetők, mivel a töltőoszlopok tűzterhelése a garázs egészéhez képest alacsonynak minősíthető.</a:t>
            </a:r>
          </a:p>
          <a:p>
            <a:pPr marL="342900" indent="-342900" algn="just">
              <a:lnSpc>
                <a:spcPts val="1900"/>
              </a:lnSpc>
              <a:buFont typeface="+mj-lt"/>
              <a:buAutoNum type="arabicPeriod"/>
            </a:pPr>
            <a:r>
              <a:rPr lang="hu-HU" sz="2000" b="0" i="0">
                <a:solidFill>
                  <a:srgbClr val="222222"/>
                </a:solidFill>
                <a:effectLst/>
                <a:highlight>
                  <a:srgbClr val="FFFFFF"/>
                </a:highlight>
                <a:latin typeface="Arial" panose="020B0604020202020204" pitchFamily="34" charset="0"/>
              </a:rPr>
              <a:t>A nagyobb töltőinfrastruktúra többi eleme azonban már nem ilyen veszélytelen!  Az ugyanis a töltőoszlopok mellett vezérlőszekrényeket, invertereket és lítium-ion akkumulátorokkal ellátott puffertároló egységeket is tartalmaz. Vagyis már egy olyan töltési infrastruktúráról van szó, ahol jelentős tűzterheléssel kell számolni.</a:t>
            </a:r>
          </a:p>
          <a:p>
            <a:pPr marL="342900" indent="-342900" algn="just">
              <a:lnSpc>
                <a:spcPts val="1900"/>
              </a:lnSpc>
              <a:buFont typeface="+mj-lt"/>
              <a:buAutoNum type="arabicPeriod"/>
            </a:pPr>
            <a:r>
              <a:rPr lang="hu-HU" sz="2000" b="0" i="0">
                <a:solidFill>
                  <a:srgbClr val="222222"/>
                </a:solidFill>
                <a:effectLst/>
                <a:highlight>
                  <a:srgbClr val="FFFFFF"/>
                </a:highlight>
                <a:latin typeface="Arial" panose="020B0604020202020204" pitchFamily="34" charset="0"/>
              </a:rPr>
              <a:t>A jelenlegi előírások szerint a garázs funkcióhoz nem tartozó helyiségeket tűzgátló módon kell elválasztani. Ennek analógiájára javasolják az elektromos töltőinfrastruktúra kiegészítő technikai elemeit, ezek jelentős tűzterhelése miatt, a garázs többi részétől megfelelő tűzgátló válaszfallal elválasztani. Ez a megoldás a beavatkozó tűzoltók védelmét és a gyorsabb beavatkozás feltételeit is megteremti.</a:t>
            </a:r>
          </a:p>
          <a:p>
            <a:pPr marL="342900" indent="-342900" algn="just">
              <a:lnSpc>
                <a:spcPts val="1900"/>
              </a:lnSpc>
              <a:buFont typeface="+mj-lt"/>
              <a:buAutoNum type="arabicPeriod"/>
            </a:pPr>
            <a:r>
              <a:rPr lang="hu-HU" sz="2000" b="0" i="0">
                <a:solidFill>
                  <a:srgbClr val="222222"/>
                </a:solidFill>
                <a:effectLst/>
                <a:highlight>
                  <a:srgbClr val="FFFFFF"/>
                </a:highlight>
                <a:latin typeface="Arial" panose="020B0604020202020204" pitchFamily="34" charset="0"/>
              </a:rPr>
              <a:t>A tűzgátló fallal elhatárolt helyiséget fel kell deríteni és az ebből való továbbterjedést meg kell akadályozni. Ha nincs ilyen építészeti elhatárolás, jelentős tűzterheléssel kell számolni az egész garázsban.</a:t>
            </a:r>
          </a:p>
        </p:txBody>
      </p:sp>
    </p:spTree>
    <p:extLst>
      <p:ext uri="{BB962C8B-B14F-4D97-AF65-F5344CB8AC3E}">
        <p14:creationId xmlns:p14="http://schemas.microsoft.com/office/powerpoint/2010/main" val="3770418646"/>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385</Words>
  <Application>Microsoft Office PowerPoint</Application>
  <PresentationFormat>Szélesvásznú</PresentationFormat>
  <Paragraphs>14</Paragraphs>
  <Slides>5</Slides>
  <Notes>0</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5</vt:i4>
      </vt:variant>
    </vt:vector>
  </HeadingPairs>
  <TitlesOfParts>
    <vt:vector size="10" baseType="lpstr">
      <vt:lpstr>Arial</vt:lpstr>
      <vt:lpstr>Calibri</vt:lpstr>
      <vt:lpstr>Calibri Light</vt:lpstr>
      <vt:lpstr>Franklin Gothic Demi</vt:lpstr>
      <vt:lpstr>Office-téma</vt:lpstr>
      <vt:lpstr>Elektromos töltőhelyek a garázsokban – hol kell rá számítani?</vt:lpstr>
      <vt:lpstr>PowerPoint-bemutató</vt:lpstr>
      <vt:lpstr>PowerPoint-bemutató</vt:lpstr>
      <vt:lpstr>PowerPoint-bemutató</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Zoltán Heizler</dc:creator>
  <cp:lastModifiedBy>Zoltán Heizler</cp:lastModifiedBy>
  <cp:revision>2</cp:revision>
  <dcterms:created xsi:type="dcterms:W3CDTF">2024-06-14T10:57:29Z</dcterms:created>
  <dcterms:modified xsi:type="dcterms:W3CDTF">2024-06-16T16:34:19Z</dcterms:modified>
</cp:coreProperties>
</file>