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tán Heizler" userId="7ec1fec40125523e" providerId="LiveId" clId="{53ABA6C1-8F06-45C0-A822-BB58702B9EC2}"/>
    <pc:docChg chg="undo custSel addSld delSld modSld">
      <pc:chgData name="Zoltán Heizler" userId="7ec1fec40125523e" providerId="LiveId" clId="{53ABA6C1-8F06-45C0-A822-BB58702B9EC2}" dt="2024-06-14T13:25:25.963" v="78" actId="20577"/>
      <pc:docMkLst>
        <pc:docMk/>
      </pc:docMkLst>
      <pc:sldChg chg="addSp delSp modSp mod">
        <pc:chgData name="Zoltán Heizler" userId="7ec1fec40125523e" providerId="LiveId" clId="{53ABA6C1-8F06-45C0-A822-BB58702B9EC2}" dt="2024-06-14T13:22:30.370" v="14"/>
        <pc:sldMkLst>
          <pc:docMk/>
          <pc:sldMk cId="2240305989" sldId="257"/>
        </pc:sldMkLst>
        <pc:spChg chg="del">
          <ac:chgData name="Zoltán Heizler" userId="7ec1fec40125523e" providerId="LiveId" clId="{53ABA6C1-8F06-45C0-A822-BB58702B9EC2}" dt="2024-06-14T13:21:05.708" v="0" actId="478"/>
          <ac:spMkLst>
            <pc:docMk/>
            <pc:sldMk cId="2240305989" sldId="257"/>
            <ac:spMk id="2" creationId="{926680FD-9610-BC34-B559-FF5500696B63}"/>
          </ac:spMkLst>
        </pc:spChg>
        <pc:spChg chg="add mod">
          <ac:chgData name="Zoltán Heizler" userId="7ec1fec40125523e" providerId="LiveId" clId="{53ABA6C1-8F06-45C0-A822-BB58702B9EC2}" dt="2024-06-14T13:21:45.645" v="7" actId="208"/>
          <ac:spMkLst>
            <pc:docMk/>
            <pc:sldMk cId="2240305989" sldId="257"/>
            <ac:spMk id="3" creationId="{91604E41-4CA2-C7AB-41B4-E326853F9884}"/>
          </ac:spMkLst>
        </pc:spChg>
        <pc:spChg chg="add mod">
          <ac:chgData name="Zoltán Heizler" userId="7ec1fec40125523e" providerId="LiveId" clId="{53ABA6C1-8F06-45C0-A822-BB58702B9EC2}" dt="2024-06-14T13:22:30.370" v="14"/>
          <ac:spMkLst>
            <pc:docMk/>
            <pc:sldMk cId="2240305989" sldId="257"/>
            <ac:spMk id="4" creationId="{03FAD014-A203-2FEA-96AC-9CAD5FFB9FB4}"/>
          </ac:spMkLst>
        </pc:spChg>
        <pc:picChg chg="add mod">
          <ac:chgData name="Zoltán Heizler" userId="7ec1fec40125523e" providerId="LiveId" clId="{53ABA6C1-8F06-45C0-A822-BB58702B9EC2}" dt="2024-06-14T13:21:09.924" v="2" actId="1076"/>
          <ac:picMkLst>
            <pc:docMk/>
            <pc:sldMk cId="2240305989" sldId="257"/>
            <ac:picMk id="1026" creationId="{11AD5B36-E52C-07F8-9559-519A318802B9}"/>
          </ac:picMkLst>
        </pc:picChg>
        <pc:picChg chg="add">
          <ac:chgData name="Zoltán Heizler" userId="7ec1fec40125523e" providerId="LiveId" clId="{53ABA6C1-8F06-45C0-A822-BB58702B9EC2}" dt="2024-06-14T13:22:15.184" v="10"/>
          <ac:picMkLst>
            <pc:docMk/>
            <pc:sldMk cId="2240305989" sldId="257"/>
            <ac:picMk id="1028" creationId="{FFC44DB9-078D-F585-D2FE-00CD3ADC3E03}"/>
          </ac:picMkLst>
        </pc:picChg>
      </pc:sldChg>
      <pc:sldChg chg="modSp new mod">
        <pc:chgData name="Zoltán Heizler" userId="7ec1fec40125523e" providerId="LiveId" clId="{53ABA6C1-8F06-45C0-A822-BB58702B9EC2}" dt="2024-06-14T13:24:54.819" v="68" actId="5793"/>
        <pc:sldMkLst>
          <pc:docMk/>
          <pc:sldMk cId="3143134813" sldId="258"/>
        </pc:sldMkLst>
        <pc:spChg chg="mod">
          <ac:chgData name="Zoltán Heizler" userId="7ec1fec40125523e" providerId="LiveId" clId="{53ABA6C1-8F06-45C0-A822-BB58702B9EC2}" dt="2024-06-14T13:24:54.819" v="68" actId="5793"/>
          <ac:spMkLst>
            <pc:docMk/>
            <pc:sldMk cId="3143134813" sldId="258"/>
            <ac:spMk id="2" creationId="{61011AC7-62B9-0DDB-C945-BE975156C908}"/>
          </ac:spMkLst>
        </pc:spChg>
      </pc:sldChg>
      <pc:sldChg chg="modSp add mod">
        <pc:chgData name="Zoltán Heizler" userId="7ec1fec40125523e" providerId="LiveId" clId="{53ABA6C1-8F06-45C0-A822-BB58702B9EC2}" dt="2024-06-14T13:22:45.696" v="19"/>
        <pc:sldMkLst>
          <pc:docMk/>
          <pc:sldMk cId="463048693" sldId="259"/>
        </pc:sldMkLst>
        <pc:spChg chg="mod">
          <ac:chgData name="Zoltán Heizler" userId="7ec1fec40125523e" providerId="LiveId" clId="{53ABA6C1-8F06-45C0-A822-BB58702B9EC2}" dt="2024-06-14T13:22:37.812" v="16" actId="1076"/>
          <ac:spMkLst>
            <pc:docMk/>
            <pc:sldMk cId="463048693" sldId="259"/>
            <ac:spMk id="3" creationId="{91604E41-4CA2-C7AB-41B4-E326853F9884}"/>
          </ac:spMkLst>
        </pc:spChg>
        <pc:spChg chg="mod">
          <ac:chgData name="Zoltán Heizler" userId="7ec1fec40125523e" providerId="LiveId" clId="{53ABA6C1-8F06-45C0-A822-BB58702B9EC2}" dt="2024-06-14T13:22:45.696" v="19"/>
          <ac:spMkLst>
            <pc:docMk/>
            <pc:sldMk cId="463048693" sldId="259"/>
            <ac:spMk id="4" creationId="{03FAD014-A203-2FEA-96AC-9CAD5FFB9FB4}"/>
          </ac:spMkLst>
        </pc:spChg>
      </pc:sldChg>
      <pc:sldChg chg="modSp add mod">
        <pc:chgData name="Zoltán Heizler" userId="7ec1fec40125523e" providerId="LiveId" clId="{53ABA6C1-8F06-45C0-A822-BB58702B9EC2}" dt="2024-06-14T13:23:01.241" v="22"/>
        <pc:sldMkLst>
          <pc:docMk/>
          <pc:sldMk cId="33650354" sldId="260"/>
        </pc:sldMkLst>
        <pc:spChg chg="mod">
          <ac:chgData name="Zoltán Heizler" userId="7ec1fec40125523e" providerId="LiveId" clId="{53ABA6C1-8F06-45C0-A822-BB58702B9EC2}" dt="2024-06-14T13:22:54.190" v="21" actId="1076"/>
          <ac:spMkLst>
            <pc:docMk/>
            <pc:sldMk cId="33650354" sldId="260"/>
            <ac:spMk id="3" creationId="{91604E41-4CA2-C7AB-41B4-E326853F9884}"/>
          </ac:spMkLst>
        </pc:spChg>
        <pc:spChg chg="mod">
          <ac:chgData name="Zoltán Heizler" userId="7ec1fec40125523e" providerId="LiveId" clId="{53ABA6C1-8F06-45C0-A822-BB58702B9EC2}" dt="2024-06-14T13:23:01.241" v="22"/>
          <ac:spMkLst>
            <pc:docMk/>
            <pc:sldMk cId="33650354" sldId="260"/>
            <ac:spMk id="4" creationId="{03FAD014-A203-2FEA-96AC-9CAD5FFB9FB4}"/>
          </ac:spMkLst>
        </pc:spChg>
      </pc:sldChg>
      <pc:sldChg chg="addSp modSp add mod">
        <pc:chgData name="Zoltán Heizler" userId="7ec1fec40125523e" providerId="LiveId" clId="{53ABA6C1-8F06-45C0-A822-BB58702B9EC2}" dt="2024-06-14T13:24:14.691" v="48" actId="14100"/>
        <pc:sldMkLst>
          <pc:docMk/>
          <pc:sldMk cId="1340622142" sldId="261"/>
        </pc:sldMkLst>
        <pc:spChg chg="mod">
          <ac:chgData name="Zoltán Heizler" userId="7ec1fec40125523e" providerId="LiveId" clId="{53ABA6C1-8F06-45C0-A822-BB58702B9EC2}" dt="2024-06-14T13:23:17.824" v="26" actId="1076"/>
          <ac:spMkLst>
            <pc:docMk/>
            <pc:sldMk cId="1340622142" sldId="261"/>
            <ac:spMk id="3" creationId="{91604E41-4CA2-C7AB-41B4-E326853F9884}"/>
          </ac:spMkLst>
        </pc:spChg>
        <pc:spChg chg="mod">
          <ac:chgData name="Zoltán Heizler" userId="7ec1fec40125523e" providerId="LiveId" clId="{53ABA6C1-8F06-45C0-A822-BB58702B9EC2}" dt="2024-06-14T13:24:14.691" v="48" actId="14100"/>
          <ac:spMkLst>
            <pc:docMk/>
            <pc:sldMk cId="1340622142" sldId="261"/>
            <ac:spMk id="4" creationId="{03FAD014-A203-2FEA-96AC-9CAD5FFB9FB4}"/>
          </ac:spMkLst>
        </pc:spChg>
        <pc:picChg chg="mod">
          <ac:chgData name="Zoltán Heizler" userId="7ec1fec40125523e" providerId="LiveId" clId="{53ABA6C1-8F06-45C0-A822-BB58702B9EC2}" dt="2024-06-14T13:23:13.878" v="25" actId="1076"/>
          <ac:picMkLst>
            <pc:docMk/>
            <pc:sldMk cId="1340622142" sldId="261"/>
            <ac:picMk id="1026" creationId="{11AD5B36-E52C-07F8-9559-519A318802B9}"/>
          </ac:picMkLst>
        </pc:picChg>
        <pc:picChg chg="add">
          <ac:chgData name="Zoltán Heizler" userId="7ec1fec40125523e" providerId="LiveId" clId="{53ABA6C1-8F06-45C0-A822-BB58702B9EC2}" dt="2024-06-14T13:23:45.460" v="37"/>
          <ac:picMkLst>
            <pc:docMk/>
            <pc:sldMk cId="1340622142" sldId="261"/>
            <ac:picMk id="2050" creationId="{2AD54D66-53EF-3F63-9F2A-59942B3768C0}"/>
          </ac:picMkLst>
        </pc:picChg>
      </pc:sldChg>
      <pc:sldChg chg="modSp add mod">
        <pc:chgData name="Zoltán Heizler" userId="7ec1fec40125523e" providerId="LiveId" clId="{53ABA6C1-8F06-45C0-A822-BB58702B9EC2}" dt="2024-06-14T13:24:25.481" v="51"/>
        <pc:sldMkLst>
          <pc:docMk/>
          <pc:sldMk cId="3450758759" sldId="262"/>
        </pc:sldMkLst>
        <pc:spChg chg="mod">
          <ac:chgData name="Zoltán Heizler" userId="7ec1fec40125523e" providerId="LiveId" clId="{53ABA6C1-8F06-45C0-A822-BB58702B9EC2}" dt="2024-06-14T13:23:32.524" v="33" actId="1076"/>
          <ac:spMkLst>
            <pc:docMk/>
            <pc:sldMk cId="3450758759" sldId="262"/>
            <ac:spMk id="3" creationId="{91604E41-4CA2-C7AB-41B4-E326853F9884}"/>
          </ac:spMkLst>
        </pc:spChg>
        <pc:spChg chg="mod">
          <ac:chgData name="Zoltán Heizler" userId="7ec1fec40125523e" providerId="LiveId" clId="{53ABA6C1-8F06-45C0-A822-BB58702B9EC2}" dt="2024-06-14T13:24:25.481" v="51"/>
          <ac:spMkLst>
            <pc:docMk/>
            <pc:sldMk cId="3450758759" sldId="262"/>
            <ac:spMk id="4" creationId="{03FAD014-A203-2FEA-96AC-9CAD5FFB9FB4}"/>
          </ac:spMkLst>
        </pc:spChg>
        <pc:picChg chg="mod">
          <ac:chgData name="Zoltán Heizler" userId="7ec1fec40125523e" providerId="LiveId" clId="{53ABA6C1-8F06-45C0-A822-BB58702B9EC2}" dt="2024-06-14T13:23:29.117" v="32" actId="1076"/>
          <ac:picMkLst>
            <pc:docMk/>
            <pc:sldMk cId="3450758759" sldId="262"/>
            <ac:picMk id="1026" creationId="{11AD5B36-E52C-07F8-9559-519A318802B9}"/>
          </ac:picMkLst>
        </pc:picChg>
      </pc:sldChg>
      <pc:sldChg chg="modSp add mod">
        <pc:chgData name="Zoltán Heizler" userId="7ec1fec40125523e" providerId="LiveId" clId="{53ABA6C1-8F06-45C0-A822-BB58702B9EC2}" dt="2024-06-14T13:25:25.963" v="78" actId="20577"/>
        <pc:sldMkLst>
          <pc:docMk/>
          <pc:sldMk cId="2252678356" sldId="263"/>
        </pc:sldMkLst>
        <pc:spChg chg="mod">
          <ac:chgData name="Zoltán Heizler" userId="7ec1fec40125523e" providerId="LiveId" clId="{53ABA6C1-8F06-45C0-A822-BB58702B9EC2}" dt="2024-06-14T13:25:25.963" v="78" actId="20577"/>
          <ac:spMkLst>
            <pc:docMk/>
            <pc:sldMk cId="2252678356" sldId="263"/>
            <ac:spMk id="2" creationId="{61011AC7-62B9-0DDB-C945-BE975156C908}"/>
          </ac:spMkLst>
        </pc:spChg>
      </pc:sldChg>
      <pc:sldChg chg="add del">
        <pc:chgData name="Zoltán Heizler" userId="7ec1fec40125523e" providerId="LiveId" clId="{53ABA6C1-8F06-45C0-A822-BB58702B9EC2}" dt="2024-06-14T13:24:40.873" v="53" actId="47"/>
        <pc:sldMkLst>
          <pc:docMk/>
          <pc:sldMk cId="3784297577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b="1"/>
              <a:t>Napelempanelek – Hogyan viselkednek tűzhatására?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1AD5B36-E52C-07F8-9559-519A31880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834" y="180561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91604E41-4CA2-C7AB-41B4-E326853F9884}"/>
              </a:ext>
            </a:extLst>
          </p:cNvPr>
          <p:cNvSpPr/>
          <p:nvPr/>
        </p:nvSpPr>
        <p:spPr>
          <a:xfrm>
            <a:off x="1298713" y="841513"/>
            <a:ext cx="3597965" cy="12589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03FAD014-A203-2FEA-96AC-9CAD5FFB9FB4}"/>
              </a:ext>
            </a:extLst>
          </p:cNvPr>
          <p:cNvSpPr txBox="1"/>
          <p:nvPr/>
        </p:nvSpPr>
        <p:spPr>
          <a:xfrm>
            <a:off x="8898834" y="841513"/>
            <a:ext cx="2266123" cy="277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hu-HU"/>
              <a:t>1. Kísérlet során tálcatüzet alkalmaztak. Két panelt használtak, melyből az egyik ép, a másik sérült (pókhálós szerkezetű) felületű volt.</a:t>
            </a:r>
          </a:p>
          <a:p>
            <a:pPr>
              <a:lnSpc>
                <a:spcPts val="1900"/>
              </a:lnSpc>
            </a:pPr>
            <a:br>
              <a:rPr lang="hu-HU"/>
            </a:br>
            <a:endParaRPr lang="hu-HU"/>
          </a:p>
          <a:p>
            <a:pPr>
              <a:lnSpc>
                <a:spcPts val="1900"/>
              </a:lnSpc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0305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1AD5B36-E52C-07F8-9559-519A31880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834" y="180561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91604E41-4CA2-C7AB-41B4-E326853F9884}"/>
              </a:ext>
            </a:extLst>
          </p:cNvPr>
          <p:cNvSpPr/>
          <p:nvPr/>
        </p:nvSpPr>
        <p:spPr>
          <a:xfrm>
            <a:off x="1278834" y="2170043"/>
            <a:ext cx="3597965" cy="12589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03FAD014-A203-2FEA-96AC-9CAD5FFB9FB4}"/>
              </a:ext>
            </a:extLst>
          </p:cNvPr>
          <p:cNvSpPr txBox="1"/>
          <p:nvPr/>
        </p:nvSpPr>
        <p:spPr>
          <a:xfrm>
            <a:off x="8898834" y="841513"/>
            <a:ext cx="2266123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hu-HU"/>
              <a:t>2. A hőkamera felvételén jól látható, hogy a baloldalon elhelyezett sérült szerkezetű napelem kevésbé bírt ellenállni a hőterhelésnek.</a:t>
            </a:r>
          </a:p>
          <a:p>
            <a:pPr>
              <a:lnSpc>
                <a:spcPts val="1900"/>
              </a:lnSpc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3048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1AD5B36-E52C-07F8-9559-519A31880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834" y="180561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91604E41-4CA2-C7AB-41B4-E326853F9884}"/>
              </a:ext>
            </a:extLst>
          </p:cNvPr>
          <p:cNvSpPr/>
          <p:nvPr/>
        </p:nvSpPr>
        <p:spPr>
          <a:xfrm>
            <a:off x="1278834" y="3356113"/>
            <a:ext cx="3597965" cy="12589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03FAD014-A203-2FEA-96AC-9CAD5FFB9FB4}"/>
              </a:ext>
            </a:extLst>
          </p:cNvPr>
          <p:cNvSpPr txBox="1"/>
          <p:nvPr/>
        </p:nvSpPr>
        <p:spPr>
          <a:xfrm>
            <a:off x="8898834" y="841513"/>
            <a:ext cx="226612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hu-HU"/>
              <a:t>3. A baloldali panelen jól látható az átégés helye. Az átégés a sérült felületű panel kb.: 150 °C hőmérsékletnél történt. Jobb oldali panel nem sérült, tovább bírta a hőterhelést.</a:t>
            </a:r>
          </a:p>
          <a:p>
            <a:pPr>
              <a:lnSpc>
                <a:spcPts val="1900"/>
              </a:lnSpc>
            </a:pPr>
            <a:endParaRPr lang="hu-HU"/>
          </a:p>
          <a:p>
            <a:pPr>
              <a:lnSpc>
                <a:spcPts val="1900"/>
              </a:lnSpc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50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1AD5B36-E52C-07F8-9559-519A31880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834" y="180561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91604E41-4CA2-C7AB-41B4-E326853F9884}"/>
              </a:ext>
            </a:extLst>
          </p:cNvPr>
          <p:cNvSpPr/>
          <p:nvPr/>
        </p:nvSpPr>
        <p:spPr>
          <a:xfrm>
            <a:off x="4777408" y="841513"/>
            <a:ext cx="3597965" cy="12589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03FAD014-A203-2FEA-96AC-9CAD5FFB9FB4}"/>
              </a:ext>
            </a:extLst>
          </p:cNvPr>
          <p:cNvSpPr txBox="1"/>
          <p:nvPr/>
        </p:nvSpPr>
        <p:spPr>
          <a:xfrm>
            <a:off x="8859078" y="841513"/>
            <a:ext cx="2564296" cy="5696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hu-HU" sz="1700"/>
              <a:t>4. Az ép felületű panel jobban ellenállt a tűz terjedésének, de már 300 °C környékén megkezdődött a napelemek fizikai károsodása. Ezt igazolja az M1 ponton mért hőmérséklet (267,8 °C).</a:t>
            </a:r>
          </a:p>
          <a:p>
            <a:pPr>
              <a:lnSpc>
                <a:spcPts val="1900"/>
              </a:lnSpc>
            </a:pPr>
            <a:endParaRPr lang="hu-HU" sz="1700"/>
          </a:p>
          <a:p>
            <a:pPr>
              <a:lnSpc>
                <a:spcPts val="1900"/>
              </a:lnSpc>
            </a:pPr>
            <a:r>
              <a:rPr lang="hu-HU" sz="1700"/>
              <a:t>Az átégés a törött panelnél 150 °C, a sérülésmentes panelnél 500 °C hőmérsékletnél következett be.</a:t>
            </a:r>
          </a:p>
          <a:p>
            <a:pPr>
              <a:lnSpc>
                <a:spcPts val="1900"/>
              </a:lnSpc>
            </a:pPr>
            <a:endParaRPr lang="hu-HU" sz="1700"/>
          </a:p>
          <a:p>
            <a:pPr>
              <a:lnSpc>
                <a:spcPts val="1900"/>
              </a:lnSpc>
            </a:pPr>
            <a:r>
              <a:rPr lang="hu-HU" sz="1700"/>
              <a:t>Látható, hogy a fizikai sérülést szenvedett panel hőmérséklet emelkedésnek kitett felülete, kevésbé állt ellen az emelkedő hőhatásnak.</a:t>
            </a:r>
          </a:p>
          <a:p>
            <a:pPr>
              <a:lnSpc>
                <a:spcPts val="1900"/>
              </a:lnSpc>
            </a:pPr>
            <a:endParaRPr lang="hu-HU" sz="1700"/>
          </a:p>
        </p:txBody>
      </p:sp>
    </p:spTree>
    <p:extLst>
      <p:ext uri="{BB962C8B-B14F-4D97-AF65-F5344CB8AC3E}">
        <p14:creationId xmlns:p14="http://schemas.microsoft.com/office/powerpoint/2010/main" val="1340622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1AD5B36-E52C-07F8-9559-519A31880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834" y="180561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91604E41-4CA2-C7AB-41B4-E326853F9884}"/>
              </a:ext>
            </a:extLst>
          </p:cNvPr>
          <p:cNvSpPr/>
          <p:nvPr/>
        </p:nvSpPr>
        <p:spPr>
          <a:xfrm>
            <a:off x="4803912" y="2107096"/>
            <a:ext cx="3597965" cy="12589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03FAD014-A203-2FEA-96AC-9CAD5FFB9FB4}"/>
              </a:ext>
            </a:extLst>
          </p:cNvPr>
          <p:cNvSpPr txBox="1"/>
          <p:nvPr/>
        </p:nvSpPr>
        <p:spPr>
          <a:xfrm>
            <a:off x="8898834" y="841513"/>
            <a:ext cx="2266123" cy="3990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hu-HU"/>
              <a:t>5. A sérülésmentes panel teljes összeomlása 500 °C körül történt, akkor teljesen összeszakadt és megsemmisült. A leeső részek táplálták a tüzet. A napelemek stabilitását és rögzítését szolgáló fémkeret a magas hőmérséklet ellenére sem károsodott, csak csekély mértékben deformálódott.</a:t>
            </a:r>
          </a:p>
          <a:p>
            <a:pPr>
              <a:lnSpc>
                <a:spcPts val="1900"/>
              </a:lnSpc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0758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61011AC7-62B9-0DDB-C945-BE975156C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b="1"/>
              <a:t>Napelem szabályozott hevítése</a:t>
            </a:r>
          </a:p>
          <a:p>
            <a:r>
              <a:rPr lang="hu-HU"/>
              <a:t>Utolsó mozzanatként a napelem gázégővel történő hevítését végezték ugyancsak kettő panelből álló szerelt állványon, ahol az egyik ép, a másik törött felülettel rendelkezett.</a:t>
            </a:r>
          </a:p>
          <a:p>
            <a:r>
              <a:rPr lang="hu-HU"/>
              <a:t>Elsőként a repedezett felülettel rendelkező napelempanel hevítését kezdték el, melynek felületén már rövid idő alatt nagy kiterjedésű károsodás mutatkozott.</a:t>
            </a:r>
          </a:p>
          <a:p>
            <a:endParaRPr lang="hu-HU"/>
          </a:p>
          <a:p>
            <a:pPr marL="0" indent="0">
              <a:buNone/>
            </a:pPr>
            <a:r>
              <a:rPr lang="hu-HU" b="1"/>
              <a:t>Feszültségszint</a:t>
            </a:r>
          </a:p>
          <a:p>
            <a:r>
              <a:rPr lang="hu-HU"/>
              <a:t>hevítés előtt:               23,8 V</a:t>
            </a:r>
          </a:p>
          <a:p>
            <a:r>
              <a:rPr lang="hu-HU"/>
              <a:t>1 perc hevítés után:    18,5 V</a:t>
            </a:r>
          </a:p>
          <a:p>
            <a:r>
              <a:rPr lang="hu-HU"/>
              <a:t>2 perc hevítés után:    23,0 V</a:t>
            </a:r>
          </a:p>
          <a:p>
            <a:r>
              <a:rPr lang="hu-HU"/>
              <a:t>3 perc hevítés után:    7,4 V</a:t>
            </a:r>
          </a:p>
          <a:p>
            <a:pPr marL="0" indent="0">
              <a:buNone/>
            </a:pPr>
            <a:r>
              <a:rPr lang="hu-HU"/>
              <a:t>Az ép üvegfelülettel rendelkező napelem hevítésekor azt tapasztaltuk, hogy 8 perc hevítés után sem tört össze, csak a lánggal közvetlenül hevített helyen olvadt meg. A feszültség folyamatosan mérhető volt a panel kapcsain, ezáltal az áramütés veszélye továbbra is fennállt.</a:t>
            </a:r>
          </a:p>
        </p:txBody>
      </p:sp>
    </p:spTree>
    <p:extLst>
      <p:ext uri="{BB962C8B-B14F-4D97-AF65-F5344CB8AC3E}">
        <p14:creationId xmlns:p14="http://schemas.microsoft.com/office/powerpoint/2010/main" val="3143134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61011AC7-62B9-0DDB-C945-BE975156C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b="1"/>
              <a:t>Beavatkozási következtetések</a:t>
            </a:r>
          </a:p>
          <a:p>
            <a:pPr marL="0" indent="0">
              <a:buNone/>
            </a:pPr>
            <a:endParaRPr lang="hu-HU"/>
          </a:p>
          <a:p>
            <a:pPr marL="0" indent="0">
              <a:buNone/>
            </a:pPr>
            <a:r>
              <a:rPr lang="hu-HU"/>
              <a:t>A panelek alatti tűz esetén az átégés</a:t>
            </a:r>
          </a:p>
          <a:p>
            <a:r>
              <a:rPr lang="hu-HU"/>
              <a:t>a törött üvegű panel 150 °C-nál,</a:t>
            </a:r>
          </a:p>
          <a:p>
            <a:r>
              <a:rPr lang="hu-HU"/>
              <a:t>az ép üvegű panel pedig 500 °C-nál következett be;</a:t>
            </a:r>
          </a:p>
          <a:p>
            <a:r>
              <a:rPr lang="hu-HU"/>
              <a:t>azonban a tűz az egyik panelről a másikra nem terjedt tovább.</a:t>
            </a:r>
          </a:p>
          <a:p>
            <a:pPr marL="0" indent="0">
              <a:buNone/>
            </a:pPr>
            <a:r>
              <a:rPr lang="hu-HU"/>
              <a:t>A kialakításából adódóan a panel hátlapja hőhatására gyorsan megolvadt és csepegett, de a földre lecseppenve az égés rövid idő alatt megszűnt, az alatta lévő vegetációt nem gyújtotta meg.</a:t>
            </a:r>
          </a:p>
          <a:p>
            <a:pPr marL="0" indent="0">
              <a:buNone/>
            </a:pPr>
            <a:r>
              <a:rPr lang="hu-HU"/>
              <a:t>Nagyobb mennyiségben történő lefolyás esetén a tálcába esve növelte a tálcatűz intenzitását, de a közvetlenül mellette lévő panel felületére a tűz ennek ellenére sem terjedt át.</a:t>
            </a:r>
          </a:p>
          <a:p>
            <a:pPr marL="0" indent="0"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2678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431</Words>
  <Application>Microsoft Office PowerPoint</Application>
  <PresentationFormat>Szélesvásznú</PresentationFormat>
  <Paragraphs>30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Franklin Gothic Demi</vt:lpstr>
      <vt:lpstr>Office-téma</vt:lpstr>
      <vt:lpstr>Napelempanelek – Hogyan viselkednek tűzhatására?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2024-06-14T13:25:36Z</dcterms:modified>
</cp:coreProperties>
</file>