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7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411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oltán Heizler" userId="7ec1fec40125523e" providerId="LiveId" clId="{91FBD3D1-8D13-4C0C-B311-250857AA343C}"/>
    <pc:docChg chg="undo redo custSel addSld modSld">
      <pc:chgData name="Zoltán Heizler" userId="7ec1fec40125523e" providerId="LiveId" clId="{91FBD3D1-8D13-4C0C-B311-250857AA343C}" dt="2024-06-14T11:32:43.306" v="100" actId="14100"/>
      <pc:docMkLst>
        <pc:docMk/>
      </pc:docMkLst>
      <pc:sldChg chg="modSp mod">
        <pc:chgData name="Zoltán Heizler" userId="7ec1fec40125523e" providerId="LiveId" clId="{91FBD3D1-8D13-4C0C-B311-250857AA343C}" dt="2024-06-14T11:30:03.284" v="4" actId="27636"/>
        <pc:sldMkLst>
          <pc:docMk/>
          <pc:sldMk cId="1662001076" sldId="256"/>
        </pc:sldMkLst>
        <pc:spChg chg="mod">
          <ac:chgData name="Zoltán Heizler" userId="7ec1fec40125523e" providerId="LiveId" clId="{91FBD3D1-8D13-4C0C-B311-250857AA343C}" dt="2024-06-14T11:30:03.284" v="4" actId="27636"/>
          <ac:spMkLst>
            <pc:docMk/>
            <pc:sldMk cId="1662001076" sldId="256"/>
            <ac:spMk id="2" creationId="{C53DF431-9D1F-A2EC-6DEF-D6290F00C589}"/>
          </ac:spMkLst>
        </pc:spChg>
      </pc:sldChg>
      <pc:sldChg chg="modSp mod">
        <pc:chgData name="Zoltán Heizler" userId="7ec1fec40125523e" providerId="LiveId" clId="{91FBD3D1-8D13-4C0C-B311-250857AA343C}" dt="2024-06-14T11:30:28.863" v="24" actId="27636"/>
        <pc:sldMkLst>
          <pc:docMk/>
          <pc:sldMk cId="2240305989" sldId="257"/>
        </pc:sldMkLst>
        <pc:spChg chg="mod">
          <ac:chgData name="Zoltán Heizler" userId="7ec1fec40125523e" providerId="LiveId" clId="{91FBD3D1-8D13-4C0C-B311-250857AA343C}" dt="2024-06-14T11:30:28.863" v="24" actId="27636"/>
          <ac:spMkLst>
            <pc:docMk/>
            <pc:sldMk cId="2240305989" sldId="257"/>
            <ac:spMk id="2" creationId="{926680FD-9610-BC34-B559-FF5500696B63}"/>
          </ac:spMkLst>
        </pc:spChg>
      </pc:sldChg>
      <pc:sldChg chg="addSp delSp modSp new mod">
        <pc:chgData name="Zoltán Heizler" userId="7ec1fec40125523e" providerId="LiveId" clId="{91FBD3D1-8D13-4C0C-B311-250857AA343C}" dt="2024-06-14T11:30:43.450" v="30" actId="14100"/>
        <pc:sldMkLst>
          <pc:docMk/>
          <pc:sldMk cId="2484071929" sldId="258"/>
        </pc:sldMkLst>
        <pc:spChg chg="del">
          <ac:chgData name="Zoltán Heizler" userId="7ec1fec40125523e" providerId="LiveId" clId="{91FBD3D1-8D13-4C0C-B311-250857AA343C}" dt="2024-06-14T11:30:37.745" v="26" actId="478"/>
          <ac:spMkLst>
            <pc:docMk/>
            <pc:sldMk cId="2484071929" sldId="258"/>
            <ac:spMk id="2" creationId="{8D56CCF5-96C6-95CB-CAB1-22F81A71990A}"/>
          </ac:spMkLst>
        </pc:spChg>
        <pc:picChg chg="add mod">
          <ac:chgData name="Zoltán Heizler" userId="7ec1fec40125523e" providerId="LiveId" clId="{91FBD3D1-8D13-4C0C-B311-250857AA343C}" dt="2024-06-14T11:30:43.450" v="30" actId="14100"/>
          <ac:picMkLst>
            <pc:docMk/>
            <pc:sldMk cId="2484071929" sldId="258"/>
            <ac:picMk id="1026" creationId="{986DCBBE-190E-45A8-1FB7-06CEF6C39D0C}"/>
          </ac:picMkLst>
        </pc:picChg>
      </pc:sldChg>
      <pc:sldChg chg="modSp new mod">
        <pc:chgData name="Zoltán Heizler" userId="7ec1fec40125523e" providerId="LiveId" clId="{91FBD3D1-8D13-4C0C-B311-250857AA343C}" dt="2024-06-14T11:31:05.137" v="46" actId="20577"/>
        <pc:sldMkLst>
          <pc:docMk/>
          <pc:sldMk cId="928200193" sldId="259"/>
        </pc:sldMkLst>
        <pc:spChg chg="mod">
          <ac:chgData name="Zoltán Heizler" userId="7ec1fec40125523e" providerId="LiveId" clId="{91FBD3D1-8D13-4C0C-B311-250857AA343C}" dt="2024-06-14T11:31:05.137" v="46" actId="20577"/>
          <ac:spMkLst>
            <pc:docMk/>
            <pc:sldMk cId="928200193" sldId="259"/>
            <ac:spMk id="2" creationId="{439073DA-7912-79AE-C16B-F51F68E8AEFD}"/>
          </ac:spMkLst>
        </pc:spChg>
      </pc:sldChg>
      <pc:sldChg chg="modSp new mod">
        <pc:chgData name="Zoltán Heizler" userId="7ec1fec40125523e" providerId="LiveId" clId="{91FBD3D1-8D13-4C0C-B311-250857AA343C}" dt="2024-06-14T11:31:58.820" v="71" actId="20577"/>
        <pc:sldMkLst>
          <pc:docMk/>
          <pc:sldMk cId="4080444434" sldId="260"/>
        </pc:sldMkLst>
        <pc:spChg chg="mod">
          <ac:chgData name="Zoltán Heizler" userId="7ec1fec40125523e" providerId="LiveId" clId="{91FBD3D1-8D13-4C0C-B311-250857AA343C}" dt="2024-06-14T11:31:58.820" v="71" actId="20577"/>
          <ac:spMkLst>
            <pc:docMk/>
            <pc:sldMk cId="4080444434" sldId="260"/>
            <ac:spMk id="2" creationId="{6DA1D11A-FAE4-D9A3-A82A-B8573136057C}"/>
          </ac:spMkLst>
        </pc:spChg>
      </pc:sldChg>
      <pc:sldChg chg="addSp delSp modSp new mod">
        <pc:chgData name="Zoltán Heizler" userId="7ec1fec40125523e" providerId="LiveId" clId="{91FBD3D1-8D13-4C0C-B311-250857AA343C}" dt="2024-06-14T11:31:34.996" v="60" actId="14100"/>
        <pc:sldMkLst>
          <pc:docMk/>
          <pc:sldMk cId="1749222494" sldId="261"/>
        </pc:sldMkLst>
        <pc:spChg chg="del">
          <ac:chgData name="Zoltán Heizler" userId="7ec1fec40125523e" providerId="LiveId" clId="{91FBD3D1-8D13-4C0C-B311-250857AA343C}" dt="2024-06-14T11:31:27.432" v="57" actId="478"/>
          <ac:spMkLst>
            <pc:docMk/>
            <pc:sldMk cId="1749222494" sldId="261"/>
            <ac:spMk id="2" creationId="{788210DF-8FAF-D947-1B37-032D7DA86B38}"/>
          </ac:spMkLst>
        </pc:spChg>
        <pc:picChg chg="add mod">
          <ac:chgData name="Zoltán Heizler" userId="7ec1fec40125523e" providerId="LiveId" clId="{91FBD3D1-8D13-4C0C-B311-250857AA343C}" dt="2024-06-14T11:31:34.996" v="60" actId="14100"/>
          <ac:picMkLst>
            <pc:docMk/>
            <pc:sldMk cId="1749222494" sldId="261"/>
            <ac:picMk id="2050" creationId="{DD5A4034-0F6C-A82D-0FCC-32A2E3D38779}"/>
          </ac:picMkLst>
        </pc:picChg>
      </pc:sldChg>
      <pc:sldChg chg="modSp new mod">
        <pc:chgData name="Zoltán Heizler" userId="7ec1fec40125523e" providerId="LiveId" clId="{91FBD3D1-8D13-4C0C-B311-250857AA343C}" dt="2024-06-14T11:32:28.370" v="95" actId="27636"/>
        <pc:sldMkLst>
          <pc:docMk/>
          <pc:sldMk cId="2190507761" sldId="262"/>
        </pc:sldMkLst>
        <pc:spChg chg="mod">
          <ac:chgData name="Zoltán Heizler" userId="7ec1fec40125523e" providerId="LiveId" clId="{91FBD3D1-8D13-4C0C-B311-250857AA343C}" dt="2024-06-14T11:32:28.370" v="95" actId="27636"/>
          <ac:spMkLst>
            <pc:docMk/>
            <pc:sldMk cId="2190507761" sldId="262"/>
            <ac:spMk id="2" creationId="{1C0F45DB-704D-2D7A-DF9A-ABE2F0E94706}"/>
          </ac:spMkLst>
        </pc:spChg>
      </pc:sldChg>
      <pc:sldChg chg="addSp delSp modSp new mod">
        <pc:chgData name="Zoltán Heizler" userId="7ec1fec40125523e" providerId="LiveId" clId="{91FBD3D1-8D13-4C0C-B311-250857AA343C}" dt="2024-06-14T11:32:43.306" v="100" actId="14100"/>
        <pc:sldMkLst>
          <pc:docMk/>
          <pc:sldMk cId="1807704262" sldId="263"/>
        </pc:sldMkLst>
        <pc:spChg chg="del">
          <ac:chgData name="Zoltán Heizler" userId="7ec1fec40125523e" providerId="LiveId" clId="{91FBD3D1-8D13-4C0C-B311-250857AA343C}" dt="2024-06-14T11:32:38.201" v="97" actId="478"/>
          <ac:spMkLst>
            <pc:docMk/>
            <pc:sldMk cId="1807704262" sldId="263"/>
            <ac:spMk id="2" creationId="{61A5BD43-5A7E-1491-B0CB-AAE79D654C06}"/>
          </ac:spMkLst>
        </pc:spChg>
        <pc:picChg chg="add mod">
          <ac:chgData name="Zoltán Heizler" userId="7ec1fec40125523e" providerId="LiveId" clId="{91FBD3D1-8D13-4C0C-B311-250857AA343C}" dt="2024-06-14T11:32:43.306" v="100" actId="14100"/>
          <ac:picMkLst>
            <pc:docMk/>
            <pc:sldMk cId="1807704262" sldId="263"/>
            <ac:picMk id="3074" creationId="{98051E28-57A9-8F0B-2914-31B93DB0E69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11F22-60BB-44D0-8611-7BA8DD8B7C82}" type="datetimeFigureOut">
              <a:rPr lang="hu-HU" smtClean="0"/>
              <a:t>2024. 06. 14.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0D6B8-400D-4D9B-B7AE-A806DF13881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61625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C686C09-2D79-01F0-FED7-DA40979891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Franklin Gothic Demi" panose="020B0703020102020204" pitchFamily="34" charset="0"/>
              </a:defRPr>
            </a:lvl1pPr>
          </a:lstStyle>
          <a:p>
            <a:r>
              <a:rPr lang="hu-HU"/>
              <a:t>Mintacím szerkesztése</a:t>
            </a:r>
          </a:p>
        </p:txBody>
      </p:sp>
      <p:pic>
        <p:nvPicPr>
          <p:cNvPr id="2050" name="Picture 2" descr="Magyar Tűzoltó Szövetség Logo [ Download - Logo - icon ] png svg">
            <a:extLst>
              <a:ext uri="{FF2B5EF4-FFF2-40B4-BE49-F238E27FC236}">
                <a16:creationId xmlns:a16="http://schemas.microsoft.com/office/drawing/2014/main" id="{E5DFD50F-D373-3390-392A-EEBDC97A161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89" y="3969706"/>
            <a:ext cx="1133084" cy="113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zövegdoboz 6">
            <a:extLst>
              <a:ext uri="{FF2B5EF4-FFF2-40B4-BE49-F238E27FC236}">
                <a16:creationId xmlns:a16="http://schemas.microsoft.com/office/drawing/2014/main" id="{81D0F644-8871-9F8D-A934-46CD979D60A4}"/>
              </a:ext>
            </a:extLst>
          </p:cNvPr>
          <p:cNvSpPr txBox="1"/>
          <p:nvPr userDrawn="1"/>
        </p:nvSpPr>
        <p:spPr>
          <a:xfrm>
            <a:off x="2561573" y="4146115"/>
            <a:ext cx="7396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/>
              <a:t>Rescue Security &amp; Safety VII. ütem</a:t>
            </a:r>
          </a:p>
          <a:p>
            <a:r>
              <a:rPr lang="hu-HU" b="1"/>
              <a:t>Magyar Tűzoltó Szövetség</a:t>
            </a:r>
          </a:p>
        </p:txBody>
      </p:sp>
      <p:sp>
        <p:nvSpPr>
          <p:cNvPr id="10" name="Téglalap 9">
            <a:extLst>
              <a:ext uri="{FF2B5EF4-FFF2-40B4-BE49-F238E27FC236}">
                <a16:creationId xmlns:a16="http://schemas.microsoft.com/office/drawing/2014/main" id="{1F512CF2-BE3A-ECFE-1161-00405EC3C767}"/>
              </a:ext>
            </a:extLst>
          </p:cNvPr>
          <p:cNvSpPr/>
          <p:nvPr userDrawn="1"/>
        </p:nvSpPr>
        <p:spPr>
          <a:xfrm>
            <a:off x="2611676" y="4063390"/>
            <a:ext cx="7672192" cy="94571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/>
              <a:t>Rescue Security &amp; Safety VII. ütem</a:t>
            </a:r>
          </a:p>
          <a:p>
            <a:pPr algn="ctr"/>
            <a:r>
              <a:rPr lang="hu-HU" b="1"/>
              <a:t>Magyar Tűzoltó Szövetség</a:t>
            </a:r>
          </a:p>
        </p:txBody>
      </p:sp>
    </p:spTree>
    <p:extLst>
      <p:ext uri="{BB962C8B-B14F-4D97-AF65-F5344CB8AC3E}">
        <p14:creationId xmlns:p14="http://schemas.microsoft.com/office/powerpoint/2010/main" val="159018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46C8754E-BC65-DB8A-B79F-09855F0A21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8099"/>
            <a:ext cx="10515600" cy="5888864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Cím 1">
            <a:extLst>
              <a:ext uri="{FF2B5EF4-FFF2-40B4-BE49-F238E27FC236}">
                <a16:creationId xmlns:a16="http://schemas.microsoft.com/office/drawing/2014/main" id="{AE4DB56C-8438-238B-4D66-D6EAAAF907BB}"/>
              </a:ext>
            </a:extLst>
          </p:cNvPr>
          <p:cNvSpPr txBox="1">
            <a:spLocks/>
          </p:cNvSpPr>
          <p:nvPr userDrawn="1"/>
        </p:nvSpPr>
        <p:spPr>
          <a:xfrm>
            <a:off x="838200" y="6277628"/>
            <a:ext cx="10515600" cy="473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1900"/>
              </a:lnSpc>
            </a:pPr>
            <a:r>
              <a:rPr lang="hu-HU" sz="1400" b="1" i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A projektet a Miniszterelnökség és a Balaton Fejlesztési Tanács támogatta</a:t>
            </a:r>
            <a:endParaRPr lang="hu-HU" sz="1400" b="0" i="0">
              <a:solidFill>
                <a:srgbClr val="2222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00176F3-D4CB-DE06-9CC9-77DC27D7F03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551" y="6208310"/>
            <a:ext cx="919379" cy="61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DBB5FB7-3EB1-E4C8-D9A4-C8CBB029880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5146" y="6240441"/>
            <a:ext cx="690181" cy="61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églalap 9">
            <a:extLst>
              <a:ext uri="{FF2B5EF4-FFF2-40B4-BE49-F238E27FC236}">
                <a16:creationId xmlns:a16="http://schemas.microsoft.com/office/drawing/2014/main" id="{DBE5089D-3E7B-9E0B-D46F-D20FE815CEC8}"/>
              </a:ext>
            </a:extLst>
          </p:cNvPr>
          <p:cNvSpPr/>
          <p:nvPr userDrawn="1"/>
        </p:nvSpPr>
        <p:spPr>
          <a:xfrm>
            <a:off x="1" y="0"/>
            <a:ext cx="701458" cy="68580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Téglalap 10">
            <a:extLst>
              <a:ext uri="{FF2B5EF4-FFF2-40B4-BE49-F238E27FC236}">
                <a16:creationId xmlns:a16="http://schemas.microsoft.com/office/drawing/2014/main" id="{E561E492-B089-0DF6-FF4F-C7D2CBF6E287}"/>
              </a:ext>
            </a:extLst>
          </p:cNvPr>
          <p:cNvSpPr/>
          <p:nvPr userDrawn="1"/>
        </p:nvSpPr>
        <p:spPr>
          <a:xfrm>
            <a:off x="11487307" y="0"/>
            <a:ext cx="701458" cy="68580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5261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3B60FE4F-4843-C494-4ECC-48A99A637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EE095F7-2207-9330-021D-3960310540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ED63E26-0F35-8D69-1E24-31DE7E5749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2B2C2-58DE-48B4-8157-CD3E8D3DF92E}" type="datetimeFigureOut">
              <a:rPr lang="hu-HU" smtClean="0"/>
              <a:t>2024. 06. 14.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F3A318D-C5F9-F34D-8C18-889C16202C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79EB3C4-C776-D237-D5B1-650B90B0EC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59F90-2BDC-4138-AE75-853D53AA4F5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46119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53DF431-9D1F-A2EC-6DEF-D6290F00C5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hu-HU" b="1"/>
              <a:t>Napelemes rendszerek – veszélyek és védőintézkedések a beavatkozás során</a:t>
            </a:r>
          </a:p>
        </p:txBody>
      </p:sp>
    </p:spTree>
    <p:extLst>
      <p:ext uri="{BB962C8B-B14F-4D97-AF65-F5344CB8AC3E}">
        <p14:creationId xmlns:p14="http://schemas.microsoft.com/office/powerpoint/2010/main" val="1662001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926680FD-9610-BC34-B559-FF5500696B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sz="3600" b="1"/>
              <a:t>Veszélyek a beavatkozó tűzoltókra</a:t>
            </a:r>
          </a:p>
          <a:p>
            <a:r>
              <a:rPr lang="hu-HU"/>
              <a:t>A legfőbb veszély az áramütés, a mérgező gázok és a leeső alkatrészek. Figyelembe kell venni az általános tetőn való beavatkozás szabályait is.</a:t>
            </a:r>
          </a:p>
          <a:p>
            <a:endParaRPr lang="hu-HU"/>
          </a:p>
          <a:p>
            <a:pPr marL="0" indent="0">
              <a:buNone/>
            </a:pPr>
            <a:r>
              <a:rPr lang="hu-HU" b="1"/>
              <a:t>Áramütés veszélye</a:t>
            </a:r>
            <a:endParaRPr lang="hu-HU"/>
          </a:p>
          <a:p>
            <a:r>
              <a:rPr lang="hu-HU"/>
              <a:t>Minden napelemes rendszerben túllépik az 50 V AC és 120 V DC maximális feszültséget.</a:t>
            </a:r>
          </a:p>
          <a:p>
            <a:r>
              <a:rPr lang="hu-HU"/>
              <a:t>A napelem modulok egyenáramú kábelein napközben folyamatosan elektromos egyenfeszültség van.</a:t>
            </a:r>
          </a:p>
          <a:p>
            <a:r>
              <a:rPr lang="hu-HU"/>
              <a:t>Terhelés alatt már alacsony egyenfeszültségeknél ívek keletkeznek.</a:t>
            </a:r>
          </a:p>
          <a:p>
            <a:r>
              <a:rPr lang="hu-HU"/>
              <a:t>A lelógó elektromos kábelek mindig veszélyt jelentenek.</a:t>
            </a:r>
          </a:p>
        </p:txBody>
      </p:sp>
    </p:spTree>
    <p:extLst>
      <p:ext uri="{BB962C8B-B14F-4D97-AF65-F5344CB8AC3E}">
        <p14:creationId xmlns:p14="http://schemas.microsoft.com/office/powerpoint/2010/main" val="2240305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986DCBBE-190E-45A8-1FB7-06CEF6C39D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390" y="119270"/>
            <a:ext cx="10242160" cy="5850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4071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439073DA-7912-79AE-C16B-F51F68E8A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b="1"/>
              <a:t>Védőintézkedések</a:t>
            </a:r>
          </a:p>
          <a:p>
            <a:r>
              <a:rPr lang="hu-HU"/>
              <a:t>A szakaszolókapcsoló és tűzoltó kapcsoló kikapcsolása AC és DC oldalon.</a:t>
            </a:r>
          </a:p>
          <a:p>
            <a:r>
              <a:rPr lang="hu-HU"/>
              <a:t>Az inverterek kondenzátorainak kisütése után várjunk legalább 5 percet.</a:t>
            </a:r>
          </a:p>
          <a:p>
            <a:r>
              <a:rPr lang="hu-HU"/>
              <a:t>Ne lépjünk a napelem modulokra.</a:t>
            </a:r>
          </a:p>
          <a:p>
            <a:r>
              <a:rPr lang="hu-HU"/>
              <a:t>Ne károsítsuk vagy semmisítsük meg a napelem modulokat.</a:t>
            </a:r>
          </a:p>
          <a:p>
            <a:r>
              <a:rPr lang="hu-HU"/>
              <a:t>A feszültség alatt álló berendezések kezelésére vonatkozó szabályokat tartsuk be. (figyelmeztetés, kikapcsolás, lekapcsolás, jelentés).</a:t>
            </a:r>
          </a:p>
          <a:p>
            <a:r>
              <a:rPr lang="hu-HU"/>
              <a:t>A feszültség alatt álló kábeleken és alkatrészeken végzett oltási során tartsuk be az alkalmazott sugártípusra előírt védőtávolságokat. (Szórt, kötött)</a:t>
            </a:r>
          </a:p>
        </p:txBody>
      </p:sp>
    </p:spTree>
    <p:extLst>
      <p:ext uri="{BB962C8B-B14F-4D97-AF65-F5344CB8AC3E}">
        <p14:creationId xmlns:p14="http://schemas.microsoft.com/office/powerpoint/2010/main" val="928200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6DA1D11A-FAE4-D9A3-A82A-B857313605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b="1"/>
              <a:t>Mérgező gázok veszélye</a:t>
            </a:r>
          </a:p>
          <a:p>
            <a:r>
              <a:rPr lang="hu-HU"/>
              <a:t>A kábelszigetelés, a műanyagok és a PV modulok alkatrészeinek égése során keletkező mérgező anyagok.</a:t>
            </a:r>
          </a:p>
          <a:p>
            <a:r>
              <a:rPr lang="hu-HU"/>
              <a:t>A veszély mértéke az épülettüzekéhez hasonló.</a:t>
            </a:r>
          </a:p>
          <a:p>
            <a:r>
              <a:rPr lang="hu-HU"/>
              <a:t>Gázok lehetséges terjedése a szellőzőrendszereken keresztül.</a:t>
            </a:r>
          </a:p>
          <a:p>
            <a:endParaRPr lang="hu-HU"/>
          </a:p>
          <a:p>
            <a:pPr marL="0" indent="0">
              <a:buNone/>
            </a:pPr>
            <a:r>
              <a:rPr lang="hu-HU" b="1"/>
              <a:t>Védőintézkedések</a:t>
            </a:r>
            <a:endParaRPr lang="hu-HU"/>
          </a:p>
          <a:p>
            <a:r>
              <a:rPr lang="hu-HU"/>
              <a:t>Légzőkészülékek használata.</a:t>
            </a:r>
          </a:p>
          <a:p>
            <a:r>
              <a:rPr lang="hu-HU"/>
              <a:t>A szellőzőrendszerek kikapcsolása.</a:t>
            </a:r>
          </a:p>
          <a:p>
            <a:r>
              <a:rPr lang="hu-HU"/>
              <a:t>Személyek mentése / az érintett területek evakuálása.</a:t>
            </a:r>
          </a:p>
        </p:txBody>
      </p:sp>
    </p:spTree>
    <p:extLst>
      <p:ext uri="{BB962C8B-B14F-4D97-AF65-F5344CB8AC3E}">
        <p14:creationId xmlns:p14="http://schemas.microsoft.com/office/powerpoint/2010/main" val="4080444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DD5A4034-0F6C-A82D-0FCC-32A2E3D38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155" y="238747"/>
            <a:ext cx="10044609" cy="5737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9222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1C0F45DB-704D-2D7A-DF9A-ABE2F0E94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u-HU" b="1"/>
              <a:t>Leeső alkatrészek veszélye</a:t>
            </a:r>
          </a:p>
          <a:p>
            <a:r>
              <a:rPr lang="hu-HU"/>
              <a:t>Nincs információ a rendszer illetve rögzítésének tűzzel kapcsolatos viselkedésről és tűzállóságáról.</a:t>
            </a:r>
          </a:p>
          <a:p>
            <a:r>
              <a:rPr lang="hu-HU"/>
              <a:t>Leeső elemek, például épülettűz esetén.</a:t>
            </a:r>
          </a:p>
          <a:p>
            <a:r>
              <a:rPr lang="hu-HU"/>
              <a:t>A napelem modulok laminált üvege felmelegedés és/vagy oltóvíz hatására szétrepedhet és szilánkok repkedhetnek.</a:t>
            </a:r>
          </a:p>
          <a:p>
            <a:r>
              <a:rPr lang="hu-HU"/>
              <a:t>A tetőterhelés korlátozott a PV-modulok súlya és a rögzítési konstrukciók miatt.</a:t>
            </a:r>
          </a:p>
          <a:p>
            <a:r>
              <a:rPr lang="hu-HU"/>
              <a:t>A napkollektor egyes részei (PV modulok és rögzítőszerkezet) beeshetnek az épületbe, ha az alatta lévő tetőszerkezet leég.</a:t>
            </a:r>
          </a:p>
          <a:p>
            <a:pPr marL="0" indent="0">
              <a:buNone/>
            </a:pPr>
            <a:endParaRPr lang="hu-HU" b="1"/>
          </a:p>
          <a:p>
            <a:pPr marL="0" indent="0">
              <a:buNone/>
            </a:pPr>
            <a:r>
              <a:rPr lang="hu-HU" b="1"/>
              <a:t>Védőintézkedések</a:t>
            </a:r>
            <a:endParaRPr lang="hu-HU"/>
          </a:p>
          <a:p>
            <a:r>
              <a:rPr lang="hu-HU"/>
              <a:t>A lehetséges maximális tetőterhelést vegyük figyelembe.</a:t>
            </a:r>
          </a:p>
          <a:p>
            <a:r>
              <a:rPr lang="hu-HU"/>
              <a:t>Vegyük figyelembe a törmelék árnyékot (a lehullás területét).</a:t>
            </a:r>
          </a:p>
          <a:p>
            <a:r>
              <a:rPr lang="hu-HU"/>
              <a:t>Zárjuk le a veszélyes területet.</a:t>
            </a:r>
          </a:p>
        </p:txBody>
      </p:sp>
    </p:spTree>
    <p:extLst>
      <p:ext uri="{BB962C8B-B14F-4D97-AF65-F5344CB8AC3E}">
        <p14:creationId xmlns:p14="http://schemas.microsoft.com/office/powerpoint/2010/main" val="2190507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98051E28-57A9-8F0B-2914-31B93DB0E6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774" y="106225"/>
            <a:ext cx="10218600" cy="583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77042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306</Words>
  <Application>Microsoft Office PowerPoint</Application>
  <PresentationFormat>Szélesvásznú</PresentationFormat>
  <Paragraphs>36</Paragraphs>
  <Slides>8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Franklin Gothic Demi</vt:lpstr>
      <vt:lpstr>Office-téma</vt:lpstr>
      <vt:lpstr>Napelemes rendszerek – veszélyek és védőintézkedések a beavatkozás során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Zoltán Heizler</dc:creator>
  <cp:lastModifiedBy>Zoltán Heizler</cp:lastModifiedBy>
  <cp:revision>2</cp:revision>
  <dcterms:created xsi:type="dcterms:W3CDTF">2024-06-14T10:57:29Z</dcterms:created>
  <dcterms:modified xsi:type="dcterms:W3CDTF">2024-06-14T11:33:00Z</dcterms:modified>
</cp:coreProperties>
</file>