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6" autoAdjust="0"/>
    <p:restoredTop sz="94660"/>
  </p:normalViewPr>
  <p:slideViewPr>
    <p:cSldViewPr snapToGrid="0">
      <p:cViewPr varScale="1">
        <p:scale>
          <a:sx n="115" d="100"/>
          <a:sy n="115" d="100"/>
        </p:scale>
        <p:origin x="744" y="72"/>
      </p:cViewPr>
      <p:guideLst/>
    </p:cSldViewPr>
  </p:slideViewPr>
  <p:notesTextViewPr>
    <p:cViewPr>
      <p:scale>
        <a:sx n="1" d="1"/>
        <a:sy n="1" d="1"/>
      </p:scale>
      <p:origin x="0" y="0"/>
    </p:cViewPr>
  </p:notesTextViewPr>
  <p:notesViewPr>
    <p:cSldViewPr snapToGrid="0">
      <p:cViewPr varScale="1">
        <p:scale>
          <a:sx n="92" d="100"/>
          <a:sy n="92" d="100"/>
        </p:scale>
        <p:origin x="4114"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611F22-60BB-44D0-8611-7BA8DD8B7C82}" type="datetimeFigureOut">
              <a:rPr lang="hu-HU" smtClean="0"/>
              <a:t>2024. 06. 14.</a:t>
            </a:fld>
            <a:endParaRPr lang="hu-HU"/>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D0D6B8-400D-4D9B-B7AE-A806DF138818}" type="slidenum">
              <a:rPr lang="hu-HU" smtClean="0"/>
              <a:t>‹#›</a:t>
            </a:fld>
            <a:endParaRPr lang="hu-HU"/>
          </a:p>
        </p:txBody>
      </p:sp>
    </p:spTree>
    <p:extLst>
      <p:ext uri="{BB962C8B-B14F-4D97-AF65-F5344CB8AC3E}">
        <p14:creationId xmlns:p14="http://schemas.microsoft.com/office/powerpoint/2010/main" val="30616259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ímdia">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5C686C09-2D79-01F0-FED7-DA4097989178}"/>
              </a:ext>
            </a:extLst>
          </p:cNvPr>
          <p:cNvSpPr>
            <a:spLocks noGrp="1"/>
          </p:cNvSpPr>
          <p:nvPr>
            <p:ph type="ctrTitle"/>
          </p:nvPr>
        </p:nvSpPr>
        <p:spPr>
          <a:xfrm>
            <a:off x="1524000" y="1122363"/>
            <a:ext cx="9144000" cy="2387600"/>
          </a:xfrm>
        </p:spPr>
        <p:txBody>
          <a:bodyPr anchor="b"/>
          <a:lstStyle>
            <a:lvl1pPr algn="ctr">
              <a:defRPr sz="6000">
                <a:latin typeface="Franklin Gothic Demi" panose="020B0703020102020204" pitchFamily="34" charset="0"/>
              </a:defRPr>
            </a:lvl1pPr>
          </a:lstStyle>
          <a:p>
            <a:r>
              <a:rPr lang="hu-HU"/>
              <a:t>Mintacím szerkesztése</a:t>
            </a:r>
          </a:p>
        </p:txBody>
      </p:sp>
      <p:pic>
        <p:nvPicPr>
          <p:cNvPr id="2050" name="Picture 2" descr="Magyar Tűzoltó Szövetség Logo [ Download - Logo - icon ] png svg">
            <a:extLst>
              <a:ext uri="{FF2B5EF4-FFF2-40B4-BE49-F238E27FC236}">
                <a16:creationId xmlns:a16="http://schemas.microsoft.com/office/drawing/2014/main" id="{E5DFD50F-D373-3390-392A-EEBDC97A161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489" y="3969706"/>
            <a:ext cx="1133084" cy="1133084"/>
          </a:xfrm>
          <a:prstGeom prst="rect">
            <a:avLst/>
          </a:prstGeom>
          <a:noFill/>
          <a:extLst>
            <a:ext uri="{909E8E84-426E-40DD-AFC4-6F175D3DCCD1}">
              <a14:hiddenFill xmlns:a14="http://schemas.microsoft.com/office/drawing/2010/main">
                <a:solidFill>
                  <a:srgbClr val="FFFFFF"/>
                </a:solidFill>
              </a14:hiddenFill>
            </a:ext>
          </a:extLst>
        </p:spPr>
      </p:pic>
      <p:sp>
        <p:nvSpPr>
          <p:cNvPr id="7" name="Szövegdoboz 6">
            <a:extLst>
              <a:ext uri="{FF2B5EF4-FFF2-40B4-BE49-F238E27FC236}">
                <a16:creationId xmlns:a16="http://schemas.microsoft.com/office/drawing/2014/main" id="{81D0F644-8871-9F8D-A934-46CD979D60A4}"/>
              </a:ext>
            </a:extLst>
          </p:cNvPr>
          <p:cNvSpPr txBox="1"/>
          <p:nvPr userDrawn="1"/>
        </p:nvSpPr>
        <p:spPr>
          <a:xfrm>
            <a:off x="2561573" y="4146115"/>
            <a:ext cx="7396619" cy="646331"/>
          </a:xfrm>
          <a:prstGeom prst="rect">
            <a:avLst/>
          </a:prstGeom>
          <a:noFill/>
        </p:spPr>
        <p:txBody>
          <a:bodyPr wrap="square" rtlCol="0">
            <a:spAutoFit/>
          </a:bodyPr>
          <a:lstStyle/>
          <a:p>
            <a:r>
              <a:rPr lang="hu-HU" b="1"/>
              <a:t>Rescue Security &amp; Safety VII. ütem</a:t>
            </a:r>
          </a:p>
          <a:p>
            <a:r>
              <a:rPr lang="hu-HU" b="1"/>
              <a:t>Magyar Tűzoltó Szövetség</a:t>
            </a:r>
          </a:p>
        </p:txBody>
      </p:sp>
      <p:sp>
        <p:nvSpPr>
          <p:cNvPr id="10" name="Téglalap 9">
            <a:extLst>
              <a:ext uri="{FF2B5EF4-FFF2-40B4-BE49-F238E27FC236}">
                <a16:creationId xmlns:a16="http://schemas.microsoft.com/office/drawing/2014/main" id="{1F512CF2-BE3A-ECFE-1161-00405EC3C767}"/>
              </a:ext>
            </a:extLst>
          </p:cNvPr>
          <p:cNvSpPr/>
          <p:nvPr userDrawn="1"/>
        </p:nvSpPr>
        <p:spPr>
          <a:xfrm>
            <a:off x="2611676" y="4063390"/>
            <a:ext cx="7672192" cy="945715"/>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1"/>
              <a:t>Rescue Security &amp; Safety VII. ütem</a:t>
            </a:r>
          </a:p>
          <a:p>
            <a:pPr algn="ctr"/>
            <a:r>
              <a:rPr lang="hu-HU" b="1"/>
              <a:t>Magyar Tűzoltó Szövetség</a:t>
            </a:r>
          </a:p>
        </p:txBody>
      </p:sp>
    </p:spTree>
    <p:extLst>
      <p:ext uri="{BB962C8B-B14F-4D97-AF65-F5344CB8AC3E}">
        <p14:creationId xmlns:p14="http://schemas.microsoft.com/office/powerpoint/2010/main" val="1590186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ím és tartalom">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46C8754E-BC65-DB8A-B79F-09855F0A21FE}"/>
              </a:ext>
            </a:extLst>
          </p:cNvPr>
          <p:cNvSpPr>
            <a:spLocks noGrp="1"/>
          </p:cNvSpPr>
          <p:nvPr>
            <p:ph idx="1"/>
          </p:nvPr>
        </p:nvSpPr>
        <p:spPr>
          <a:xfrm>
            <a:off x="838200" y="288099"/>
            <a:ext cx="10515600" cy="5888864"/>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7" name="Cím 1">
            <a:extLst>
              <a:ext uri="{FF2B5EF4-FFF2-40B4-BE49-F238E27FC236}">
                <a16:creationId xmlns:a16="http://schemas.microsoft.com/office/drawing/2014/main" id="{AE4DB56C-8438-238B-4D66-D6EAAAF907BB}"/>
              </a:ext>
            </a:extLst>
          </p:cNvPr>
          <p:cNvSpPr txBox="1">
            <a:spLocks/>
          </p:cNvSpPr>
          <p:nvPr userDrawn="1"/>
        </p:nvSpPr>
        <p:spPr>
          <a:xfrm>
            <a:off x="838200" y="6277628"/>
            <a:ext cx="10515600" cy="47390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ts val="1900"/>
              </a:lnSpc>
            </a:pPr>
            <a:r>
              <a:rPr lang="hu-HU" sz="1400" b="1" i="0">
                <a:solidFill>
                  <a:srgbClr val="222222"/>
                </a:solidFill>
                <a:effectLst/>
                <a:highlight>
                  <a:srgbClr val="FFFFFF"/>
                </a:highlight>
                <a:latin typeface="Arial" panose="020B0604020202020204" pitchFamily="34" charset="0"/>
              </a:rPr>
              <a:t>A projektet a Miniszterelnökség és a Balaton Fejlesztési Tanács támogatta</a:t>
            </a:r>
            <a:endParaRPr lang="hu-HU" sz="1400" b="0" i="0">
              <a:solidFill>
                <a:srgbClr val="222222"/>
              </a:solidFill>
              <a:effectLst/>
              <a:highlight>
                <a:srgbClr val="FFFFFF"/>
              </a:highlight>
              <a:latin typeface="Arial" panose="020B0604020202020204" pitchFamily="34" charset="0"/>
            </a:endParaRPr>
          </a:p>
        </p:txBody>
      </p:sp>
      <p:pic>
        <p:nvPicPr>
          <p:cNvPr id="1026" name="Picture 2">
            <a:extLst>
              <a:ext uri="{FF2B5EF4-FFF2-40B4-BE49-F238E27FC236}">
                <a16:creationId xmlns:a16="http://schemas.microsoft.com/office/drawing/2014/main" id="{200176F3-D4CB-DE06-9CC9-77DC27D7F03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27551" y="6208310"/>
            <a:ext cx="919379" cy="61253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FDBB5FB7-3EB1-E4C8-D9A4-C8CBB0298801}"/>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695146" y="6240441"/>
            <a:ext cx="690181" cy="612536"/>
          </a:xfrm>
          <a:prstGeom prst="rect">
            <a:avLst/>
          </a:prstGeom>
          <a:noFill/>
          <a:extLst>
            <a:ext uri="{909E8E84-426E-40DD-AFC4-6F175D3DCCD1}">
              <a14:hiddenFill xmlns:a14="http://schemas.microsoft.com/office/drawing/2010/main">
                <a:solidFill>
                  <a:srgbClr val="FFFFFF"/>
                </a:solidFill>
              </a14:hiddenFill>
            </a:ext>
          </a:extLst>
        </p:spPr>
      </p:pic>
      <p:sp>
        <p:nvSpPr>
          <p:cNvPr id="10" name="Téglalap 9">
            <a:extLst>
              <a:ext uri="{FF2B5EF4-FFF2-40B4-BE49-F238E27FC236}">
                <a16:creationId xmlns:a16="http://schemas.microsoft.com/office/drawing/2014/main" id="{DBE5089D-3E7B-9E0B-D46F-D20FE815CEC8}"/>
              </a:ext>
            </a:extLst>
          </p:cNvPr>
          <p:cNvSpPr/>
          <p:nvPr userDrawn="1"/>
        </p:nvSpPr>
        <p:spPr>
          <a:xfrm>
            <a:off x="1" y="0"/>
            <a:ext cx="701458" cy="68580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hu-HU"/>
          </a:p>
        </p:txBody>
      </p:sp>
      <p:sp>
        <p:nvSpPr>
          <p:cNvPr id="11" name="Téglalap 10">
            <a:extLst>
              <a:ext uri="{FF2B5EF4-FFF2-40B4-BE49-F238E27FC236}">
                <a16:creationId xmlns:a16="http://schemas.microsoft.com/office/drawing/2014/main" id="{E561E492-B089-0DF6-FF4F-C7D2CBF6E287}"/>
              </a:ext>
            </a:extLst>
          </p:cNvPr>
          <p:cNvSpPr/>
          <p:nvPr userDrawn="1"/>
        </p:nvSpPr>
        <p:spPr>
          <a:xfrm>
            <a:off x="11487307" y="0"/>
            <a:ext cx="701458" cy="68580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hu-HU"/>
          </a:p>
        </p:txBody>
      </p:sp>
    </p:spTree>
    <p:extLst>
      <p:ext uri="{BB962C8B-B14F-4D97-AF65-F5344CB8AC3E}">
        <p14:creationId xmlns:p14="http://schemas.microsoft.com/office/powerpoint/2010/main" val="14252618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ím helye 1">
            <a:extLst>
              <a:ext uri="{FF2B5EF4-FFF2-40B4-BE49-F238E27FC236}">
                <a16:creationId xmlns:a16="http://schemas.microsoft.com/office/drawing/2014/main" id="{3B60FE4F-4843-C494-4ECC-48A99A63784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u-HU"/>
              <a:t>Mintacím szerkesztése</a:t>
            </a:r>
          </a:p>
        </p:txBody>
      </p:sp>
      <p:sp>
        <p:nvSpPr>
          <p:cNvPr id="3" name="Szöveg helye 2">
            <a:extLst>
              <a:ext uri="{FF2B5EF4-FFF2-40B4-BE49-F238E27FC236}">
                <a16:creationId xmlns:a16="http://schemas.microsoft.com/office/drawing/2014/main" id="{6EE095F7-2207-9330-021D-39603105401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a:extLst>
              <a:ext uri="{FF2B5EF4-FFF2-40B4-BE49-F238E27FC236}">
                <a16:creationId xmlns:a16="http://schemas.microsoft.com/office/drawing/2014/main" id="{EED63E26-0F35-8D69-1E24-31DE7E5749D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42B2C2-58DE-48B4-8157-CD3E8D3DF92E}" type="datetimeFigureOut">
              <a:rPr lang="hu-HU" smtClean="0"/>
              <a:t>2024. 06. 14.</a:t>
            </a:fld>
            <a:endParaRPr lang="hu-HU"/>
          </a:p>
        </p:txBody>
      </p:sp>
      <p:sp>
        <p:nvSpPr>
          <p:cNvPr id="5" name="Élőláb helye 4">
            <a:extLst>
              <a:ext uri="{FF2B5EF4-FFF2-40B4-BE49-F238E27FC236}">
                <a16:creationId xmlns:a16="http://schemas.microsoft.com/office/drawing/2014/main" id="{CF3A318D-C5F9-F34D-8C18-889C16202CB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a:extLst>
              <a:ext uri="{FF2B5EF4-FFF2-40B4-BE49-F238E27FC236}">
                <a16:creationId xmlns:a16="http://schemas.microsoft.com/office/drawing/2014/main" id="{579EB3C4-C776-D237-D5B1-650B90B0EC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159F90-2BDC-4138-AE75-853D53AA4F54}" type="slidenum">
              <a:rPr lang="hu-HU" smtClean="0"/>
              <a:t>‹#›</a:t>
            </a:fld>
            <a:endParaRPr lang="hu-HU"/>
          </a:p>
        </p:txBody>
      </p:sp>
    </p:spTree>
    <p:extLst>
      <p:ext uri="{BB962C8B-B14F-4D97-AF65-F5344CB8AC3E}">
        <p14:creationId xmlns:p14="http://schemas.microsoft.com/office/powerpoint/2010/main" val="2846119356"/>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C53DF431-9D1F-A2EC-6DEF-D6290F00C589}"/>
              </a:ext>
            </a:extLst>
          </p:cNvPr>
          <p:cNvSpPr>
            <a:spLocks noGrp="1"/>
          </p:cNvSpPr>
          <p:nvPr>
            <p:ph type="ctrTitle"/>
          </p:nvPr>
        </p:nvSpPr>
        <p:spPr/>
        <p:txBody>
          <a:bodyPr>
            <a:normAutofit/>
          </a:bodyPr>
          <a:lstStyle/>
          <a:p>
            <a:r>
              <a:rPr lang="hu-HU" b="1"/>
              <a:t>Napelemes rendszertípusok</a:t>
            </a:r>
          </a:p>
        </p:txBody>
      </p:sp>
    </p:spTree>
    <p:extLst>
      <p:ext uri="{BB962C8B-B14F-4D97-AF65-F5344CB8AC3E}">
        <p14:creationId xmlns:p14="http://schemas.microsoft.com/office/powerpoint/2010/main" val="16620010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a:extLst>
              <a:ext uri="{FF2B5EF4-FFF2-40B4-BE49-F238E27FC236}">
                <a16:creationId xmlns:a16="http://schemas.microsoft.com/office/drawing/2014/main" id="{926680FD-9610-BC34-B559-FF5500696B63}"/>
              </a:ext>
            </a:extLst>
          </p:cNvPr>
          <p:cNvSpPr>
            <a:spLocks noGrp="1"/>
          </p:cNvSpPr>
          <p:nvPr>
            <p:ph idx="1"/>
          </p:nvPr>
        </p:nvSpPr>
        <p:spPr/>
        <p:txBody>
          <a:bodyPr/>
          <a:lstStyle/>
          <a:p>
            <a:pPr marL="0" indent="0">
              <a:buNone/>
            </a:pPr>
            <a:r>
              <a:rPr lang="hu-HU" b="1"/>
              <a:t>Hálózatra visszatápláló rendszer</a:t>
            </a:r>
          </a:p>
          <a:p>
            <a:endParaRPr lang="hu-HU"/>
          </a:p>
          <a:p>
            <a:r>
              <a:rPr lang="hu-HU"/>
              <a:t>Ezzel találkozhatunk a leggyakrabban a lakóépületeken, mert ez a legegyszerűbb, legolcsóbb és a legelterjedtebb megoldás. Alapesetben a háztartási eszközök a termelés idejében hasznosítják a napenergiát. Amennyiben az energiaigény magasabb, a rendszer egy „ad-vesz” mérőórán keresztül a hálózatról vételezve egészíti ki azt. Ha pedig nincs szükségünk a megtermelt energiára, a többletet ugyancsak a hálózatra táplálja vissza.</a:t>
            </a:r>
          </a:p>
        </p:txBody>
      </p:sp>
    </p:spTree>
    <p:extLst>
      <p:ext uri="{BB962C8B-B14F-4D97-AF65-F5344CB8AC3E}">
        <p14:creationId xmlns:p14="http://schemas.microsoft.com/office/powerpoint/2010/main" val="22403059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A9E37023-2C49-F7B6-113C-DD6C505895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7765" y="368404"/>
            <a:ext cx="7620000"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4482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a:extLst>
              <a:ext uri="{FF2B5EF4-FFF2-40B4-BE49-F238E27FC236}">
                <a16:creationId xmlns:a16="http://schemas.microsoft.com/office/drawing/2014/main" id="{E1C09E62-04DA-018B-A3E0-DE86189FB2D4}"/>
              </a:ext>
            </a:extLst>
          </p:cNvPr>
          <p:cNvSpPr>
            <a:spLocks noGrp="1"/>
          </p:cNvSpPr>
          <p:nvPr>
            <p:ph idx="1"/>
          </p:nvPr>
        </p:nvSpPr>
        <p:spPr/>
        <p:txBody>
          <a:bodyPr/>
          <a:lstStyle/>
          <a:p>
            <a:pPr marL="0" indent="0">
              <a:buNone/>
            </a:pPr>
            <a:r>
              <a:rPr lang="hu-HU" b="1"/>
              <a:t>Szigetüzemű napelemes rendszer</a:t>
            </a:r>
          </a:p>
          <a:p>
            <a:r>
              <a:rPr lang="hu-HU"/>
              <a:t>Ott alkalmazzák, ahol nincs hálózati áram vagy drága lenne a csatlakozás kiépítése. Ezért tanyáknál, nyaralóknál a felderítés során ennek tisztázása fontos. Használják: hajók, lakóautók, szerviz járművek, túrabuszok, műszerek, szerszámgépek, szórakoztató elektronika energiaellátására is. Napsütés hiányában viszont általában kiegészítő áramforrás (például generátor) szükséges a fogyasztók ellátásához, ezért ennek felderítése is indokolt. </a:t>
            </a:r>
          </a:p>
          <a:p>
            <a:r>
              <a:rPr lang="hu-HU"/>
              <a:t>A hálózattól független (szigetüzemű) napelemes rendszerekhez akkumulátorokra is szükség van, így a felderítésnek erre is ki kell térnie. </a:t>
            </a:r>
          </a:p>
        </p:txBody>
      </p:sp>
    </p:spTree>
    <p:extLst>
      <p:ext uri="{BB962C8B-B14F-4D97-AF65-F5344CB8AC3E}">
        <p14:creationId xmlns:p14="http://schemas.microsoft.com/office/powerpoint/2010/main" val="2471059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7413BFBD-73CE-7256-8037-1944DC89CD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3634" y="74543"/>
            <a:ext cx="8302487" cy="62268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60701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a:extLst>
              <a:ext uri="{FF2B5EF4-FFF2-40B4-BE49-F238E27FC236}">
                <a16:creationId xmlns:a16="http://schemas.microsoft.com/office/drawing/2014/main" id="{2D5DCB42-59DC-E671-ABA4-0104043A092E}"/>
              </a:ext>
            </a:extLst>
          </p:cNvPr>
          <p:cNvSpPr>
            <a:spLocks noGrp="1"/>
          </p:cNvSpPr>
          <p:nvPr>
            <p:ph idx="1"/>
          </p:nvPr>
        </p:nvSpPr>
        <p:spPr/>
        <p:txBody>
          <a:bodyPr/>
          <a:lstStyle/>
          <a:p>
            <a:pPr marL="0" indent="0">
              <a:buNone/>
            </a:pPr>
            <a:r>
              <a:rPr lang="hu-HU" b="1"/>
              <a:t>Hibridüzemű napelemes rendszer</a:t>
            </a:r>
          </a:p>
          <a:p>
            <a:r>
              <a:rPr lang="hu-HU"/>
              <a:t>A hibrid megoldás a hálózatra tápláló és a szigetüzemű napelemes rendszerek ötvözete. Képes az áramot visszatáplálni a hálózatra- és akkumulátorban is tárolni. Az akkumulátorok töltése egyaránt megoldható a villamos hálózatról vagy az éppen üzemelő napelemes rendszerről. Így mindkét rendszernél leírtak felderítése fontos a beavatkozás megkezdése előtt. </a:t>
            </a:r>
          </a:p>
        </p:txBody>
      </p:sp>
    </p:spTree>
    <p:extLst>
      <p:ext uri="{BB962C8B-B14F-4D97-AF65-F5344CB8AC3E}">
        <p14:creationId xmlns:p14="http://schemas.microsoft.com/office/powerpoint/2010/main" val="4342183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96CDDD3B-3CF5-40D6-50FB-6C99385638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3634" y="94422"/>
            <a:ext cx="8342243" cy="6256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16265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a:extLst>
              <a:ext uri="{FF2B5EF4-FFF2-40B4-BE49-F238E27FC236}">
                <a16:creationId xmlns:a16="http://schemas.microsoft.com/office/drawing/2014/main" id="{2F32D0F4-E9D9-CEB6-FD2E-41A7E12BC3EA}"/>
              </a:ext>
            </a:extLst>
          </p:cNvPr>
          <p:cNvSpPr>
            <a:spLocks noGrp="1"/>
          </p:cNvSpPr>
          <p:nvPr>
            <p:ph idx="1"/>
          </p:nvPr>
        </p:nvSpPr>
        <p:spPr/>
        <p:txBody>
          <a:bodyPr>
            <a:normAutofit/>
          </a:bodyPr>
          <a:lstStyle/>
          <a:p>
            <a:pPr marL="0" indent="0">
              <a:buNone/>
            </a:pPr>
            <a:r>
              <a:rPr lang="hu-HU" sz="3600" b="1">
                <a:solidFill>
                  <a:srgbClr val="FF0000"/>
                </a:solidFill>
              </a:rPr>
              <a:t>Különbségek az inverterben </a:t>
            </a:r>
          </a:p>
          <a:p>
            <a:pPr marL="0" indent="0">
              <a:buNone/>
            </a:pPr>
            <a:r>
              <a:rPr lang="hu-HU"/>
              <a:t>Az inverter napelemek által előállított egyenáramot „hálózati” váltóárammá alakítja át. Az egyes típusok fő jellemzői:</a:t>
            </a:r>
          </a:p>
          <a:p>
            <a:endParaRPr lang="hu-HU"/>
          </a:p>
          <a:p>
            <a:pPr marL="0" indent="0">
              <a:buNone/>
            </a:pPr>
            <a:r>
              <a:rPr lang="hu-HU" b="1"/>
              <a:t>Sztring inverter a hagyományos napelemes rendszerekhez</a:t>
            </a:r>
          </a:p>
          <a:p>
            <a:r>
              <a:rPr lang="hu-HU"/>
              <a:t>Hálózatra visszatápláló, hagyományos inverter típus, amelyet több, sorosan kötött napelem mellé helyeznek. Közvetlenül a napelemből kapott energiát alakítja át.</a:t>
            </a:r>
          </a:p>
          <a:p>
            <a:pPr marL="0" indent="0">
              <a:buNone/>
            </a:pPr>
            <a:r>
              <a:rPr lang="hu-HU"/>
              <a:t>Hátránya: </a:t>
            </a:r>
          </a:p>
          <a:p>
            <a:r>
              <a:rPr lang="hu-HU"/>
              <a:t>Az egy áramkörre kapcsolt napelemeket egy egységként kezeli, </a:t>
            </a:r>
          </a:p>
          <a:p>
            <a:r>
              <a:rPr lang="hu-HU"/>
              <a:t>akkumulátor mellé nem építhető be önállóan. </a:t>
            </a:r>
          </a:p>
          <a:p>
            <a:r>
              <a:rPr lang="hu-HU"/>
              <a:t>Vannak típusok, amelyeknél a távfelügyelet lehetséges. </a:t>
            </a:r>
          </a:p>
        </p:txBody>
      </p:sp>
    </p:spTree>
    <p:extLst>
      <p:ext uri="{BB962C8B-B14F-4D97-AF65-F5344CB8AC3E}">
        <p14:creationId xmlns:p14="http://schemas.microsoft.com/office/powerpoint/2010/main" val="7800169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a:extLst>
              <a:ext uri="{FF2B5EF4-FFF2-40B4-BE49-F238E27FC236}">
                <a16:creationId xmlns:a16="http://schemas.microsoft.com/office/drawing/2014/main" id="{C54940D8-408B-DAB2-A2F4-062F4D65C250}"/>
              </a:ext>
            </a:extLst>
          </p:cNvPr>
          <p:cNvSpPr>
            <a:spLocks noGrp="1"/>
          </p:cNvSpPr>
          <p:nvPr>
            <p:ph idx="1"/>
          </p:nvPr>
        </p:nvSpPr>
        <p:spPr/>
        <p:txBody>
          <a:bodyPr>
            <a:normAutofit fontScale="70000" lnSpcReduction="20000"/>
          </a:bodyPr>
          <a:lstStyle/>
          <a:p>
            <a:pPr marL="0" indent="0">
              <a:buNone/>
            </a:pPr>
            <a:r>
              <a:rPr lang="hu-HU" b="1"/>
              <a:t>Inverter okos napelemes rendszerekhez</a:t>
            </a:r>
          </a:p>
          <a:p>
            <a:r>
              <a:rPr lang="hu-HU"/>
              <a:t>Az okos napelemes rendszerben a napelemek nem közvetlenül, hanem egy-egy optimalizáló közbeiktatásával csatlakoznak a rendszerhez. Az optimalizáló elkülöníti egymástól a napelemeket, így azok termelése nem függ a többiétől. Minden egyes modul maximális teljesítményt nyújt, teljesítményveszteség nélkül, amit akár panelenként is nyomon követhetünk. Az okos napelemes rendszer számos beállítási funkcióval rendelkezik, de beavatkozási szempontból legfontosabb, hogy leállás vagy hiba esetében a feszültség automatikusan 1 V-ra csökken optimalizálónként</a:t>
            </a:r>
          </a:p>
          <a:p>
            <a:pPr marL="0" indent="0">
              <a:buNone/>
            </a:pPr>
            <a:endParaRPr lang="hu-HU" b="1"/>
          </a:p>
          <a:p>
            <a:pPr marL="0" indent="0">
              <a:buNone/>
            </a:pPr>
            <a:r>
              <a:rPr lang="hu-HU" b="1"/>
              <a:t>Szigetüzemű inverter hálózatfüggetlen napelemes rendszerekhez</a:t>
            </a:r>
          </a:p>
          <a:p>
            <a:r>
              <a:rPr lang="hu-HU"/>
              <a:t>Nyáron azzal kell számolni, hogy a rendszer minden eleme áram alatt van. Télen, ha napokig nem éri fény a napelemeket, az akkumulátorok is lemerülhetnek. Ilyenkor valószínű a generátor használata.</a:t>
            </a:r>
          </a:p>
          <a:p>
            <a:pPr marL="0" indent="0">
              <a:buNone/>
            </a:pPr>
            <a:endParaRPr lang="hu-HU" b="1"/>
          </a:p>
          <a:p>
            <a:pPr marL="0" indent="0">
              <a:buNone/>
            </a:pPr>
            <a:r>
              <a:rPr lang="hu-HU" b="1"/>
              <a:t>Hibrid inverter hálózatra tápláló, akkumulátorral kiegészített rendszerekhez</a:t>
            </a:r>
          </a:p>
          <a:p>
            <a:r>
              <a:rPr lang="hu-HU"/>
              <a:t>A hagyományos sztring inverter és a szigetüzemű inverter ötvözete. Képes mind a hálózati, mind a sziget üzemmód ellátására, tehát, az akkumulátor töltéséért és abból való áramkivételért és az egyenáram váltóárammá alakításáért egyaránt felel. </a:t>
            </a:r>
          </a:p>
          <a:p>
            <a:r>
              <a:rPr lang="hu-HU"/>
              <a:t>Amire a beavatkozásnál számítani kell:</a:t>
            </a:r>
          </a:p>
          <a:p>
            <a:pPr lvl="1"/>
            <a:r>
              <a:rPr lang="hu-HU"/>
              <a:t>folyamatosan áram alatt van a rendszer;</a:t>
            </a:r>
          </a:p>
          <a:p>
            <a:pPr lvl="1"/>
            <a:r>
              <a:rPr lang="hu-HU"/>
              <a:t>egyes hibrid inverterek lehetővé teszik a folyamatos áramellátást hálózati kimaradások esetén is. </a:t>
            </a:r>
          </a:p>
        </p:txBody>
      </p:sp>
    </p:spTree>
    <p:extLst>
      <p:ext uri="{BB962C8B-B14F-4D97-AF65-F5344CB8AC3E}">
        <p14:creationId xmlns:p14="http://schemas.microsoft.com/office/powerpoint/2010/main" val="579955786"/>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TotalTime>
  <Words>483</Words>
  <Application>Microsoft Office PowerPoint</Application>
  <PresentationFormat>Szélesvásznú</PresentationFormat>
  <Paragraphs>29</Paragraphs>
  <Slides>9</Slides>
  <Notes>0</Notes>
  <HiddenSlides>0</HiddenSlides>
  <MMClips>0</MMClips>
  <ScaleCrop>false</ScaleCrop>
  <HeadingPairs>
    <vt:vector size="6" baseType="variant">
      <vt:variant>
        <vt:lpstr>Használt betűtípusok</vt:lpstr>
      </vt:variant>
      <vt:variant>
        <vt:i4>4</vt:i4>
      </vt:variant>
      <vt:variant>
        <vt:lpstr>Téma</vt:lpstr>
      </vt:variant>
      <vt:variant>
        <vt:i4>1</vt:i4>
      </vt:variant>
      <vt:variant>
        <vt:lpstr>Diacímek</vt:lpstr>
      </vt:variant>
      <vt:variant>
        <vt:i4>9</vt:i4>
      </vt:variant>
    </vt:vector>
  </HeadingPairs>
  <TitlesOfParts>
    <vt:vector size="14" baseType="lpstr">
      <vt:lpstr>Arial</vt:lpstr>
      <vt:lpstr>Calibri</vt:lpstr>
      <vt:lpstr>Calibri Light</vt:lpstr>
      <vt:lpstr>Franklin Gothic Demi</vt:lpstr>
      <vt:lpstr>Office-téma</vt:lpstr>
      <vt:lpstr>Napelemes rendszertípusok</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Zoltán Heizler</dc:creator>
  <cp:lastModifiedBy>Zoltán Heizler</cp:lastModifiedBy>
  <cp:revision>2</cp:revision>
  <dcterms:created xsi:type="dcterms:W3CDTF">2024-06-14T10:57:29Z</dcterms:created>
  <dcterms:modified xsi:type="dcterms:W3CDTF">2024-06-14T11:28:32Z</dcterms:modified>
</cp:coreProperties>
</file>