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1263AFBC-F6B8-4949-B57E-5705D74D5D14}"/>
    <pc:docChg chg="undo custSel addSld modSld">
      <pc:chgData name="Zoltán Heizler" userId="7ec1fec40125523e" providerId="LiveId" clId="{1263AFBC-F6B8-4949-B57E-5705D74D5D14}" dt="2024-06-14T11:24:02.390" v="101" actId="732"/>
      <pc:docMkLst>
        <pc:docMk/>
      </pc:docMkLst>
      <pc:sldChg chg="modSp mod">
        <pc:chgData name="Zoltán Heizler" userId="7ec1fec40125523e" providerId="LiveId" clId="{1263AFBC-F6B8-4949-B57E-5705D74D5D14}" dt="2024-06-14T11:20:00.875" v="7" actId="20577"/>
        <pc:sldMkLst>
          <pc:docMk/>
          <pc:sldMk cId="1662001076" sldId="256"/>
        </pc:sldMkLst>
        <pc:spChg chg="mod">
          <ac:chgData name="Zoltán Heizler" userId="7ec1fec40125523e" providerId="LiveId" clId="{1263AFBC-F6B8-4949-B57E-5705D74D5D14}" dt="2024-06-14T11:20:00.875" v="7" actId="20577"/>
          <ac:spMkLst>
            <pc:docMk/>
            <pc:sldMk cId="1662001076" sldId="256"/>
            <ac:spMk id="2" creationId="{C53DF431-9D1F-A2EC-6DEF-D6290F00C589}"/>
          </ac:spMkLst>
        </pc:spChg>
      </pc:sldChg>
      <pc:sldChg chg="addSp delSp modSp mod">
        <pc:chgData name="Zoltán Heizler" userId="7ec1fec40125523e" providerId="LiveId" clId="{1263AFBC-F6B8-4949-B57E-5705D74D5D14}" dt="2024-06-14T11:20:39.286" v="27" actId="6549"/>
        <pc:sldMkLst>
          <pc:docMk/>
          <pc:sldMk cId="2240305989" sldId="257"/>
        </pc:sldMkLst>
        <pc:spChg chg="add del mod">
          <ac:chgData name="Zoltán Heizler" userId="7ec1fec40125523e" providerId="LiveId" clId="{1263AFBC-F6B8-4949-B57E-5705D74D5D14}" dt="2024-06-14T11:20:39.286" v="27" actId="6549"/>
          <ac:spMkLst>
            <pc:docMk/>
            <pc:sldMk cId="2240305989" sldId="257"/>
            <ac:spMk id="2" creationId="{926680FD-9610-BC34-B559-FF5500696B63}"/>
          </ac:spMkLst>
        </pc:spChg>
        <pc:graphicFrameChg chg="add mod">
          <ac:chgData name="Zoltán Heizler" userId="7ec1fec40125523e" providerId="LiveId" clId="{1263AFBC-F6B8-4949-B57E-5705D74D5D14}" dt="2024-06-14T11:20:16.488" v="9"/>
          <ac:graphicFrameMkLst>
            <pc:docMk/>
            <pc:sldMk cId="2240305989" sldId="257"/>
            <ac:graphicFrameMk id="3" creationId="{01857934-721D-6358-D943-F2E94A9C07BC}"/>
          </ac:graphicFrameMkLst>
        </pc:graphicFrameChg>
        <pc:picChg chg="add">
          <ac:chgData name="Zoltán Heizler" userId="7ec1fec40125523e" providerId="LiveId" clId="{1263AFBC-F6B8-4949-B57E-5705D74D5D14}" dt="2024-06-14T11:20:15.330" v="8"/>
          <ac:picMkLst>
            <pc:docMk/>
            <pc:sldMk cId="2240305989" sldId="257"/>
            <ac:picMk id="3073" creationId="{91712CE8-4A20-CA22-A625-151906C9F25F}"/>
          </ac:picMkLst>
        </pc:picChg>
      </pc:sldChg>
      <pc:sldChg chg="modSp new mod">
        <pc:chgData name="Zoltán Heizler" userId="7ec1fec40125523e" providerId="LiveId" clId="{1263AFBC-F6B8-4949-B57E-5705D74D5D14}" dt="2024-06-14T11:21:23.209" v="56" actId="20577"/>
        <pc:sldMkLst>
          <pc:docMk/>
          <pc:sldMk cId="407402105" sldId="258"/>
        </pc:sldMkLst>
        <pc:spChg chg="mod">
          <ac:chgData name="Zoltán Heizler" userId="7ec1fec40125523e" providerId="LiveId" clId="{1263AFBC-F6B8-4949-B57E-5705D74D5D14}" dt="2024-06-14T11:21:23.209" v="56" actId="20577"/>
          <ac:spMkLst>
            <pc:docMk/>
            <pc:sldMk cId="407402105" sldId="258"/>
            <ac:spMk id="2" creationId="{CC36C7D6-8A54-83C9-96E2-26283DC2E4F8}"/>
          </ac:spMkLst>
        </pc:spChg>
      </pc:sldChg>
      <pc:sldChg chg="modSp new mod">
        <pc:chgData name="Zoltán Heizler" userId="7ec1fec40125523e" providerId="LiveId" clId="{1263AFBC-F6B8-4949-B57E-5705D74D5D14}" dt="2024-06-14T11:22:10.253" v="85"/>
        <pc:sldMkLst>
          <pc:docMk/>
          <pc:sldMk cId="172956865" sldId="259"/>
        </pc:sldMkLst>
        <pc:spChg chg="mod">
          <ac:chgData name="Zoltán Heizler" userId="7ec1fec40125523e" providerId="LiveId" clId="{1263AFBC-F6B8-4949-B57E-5705D74D5D14}" dt="2024-06-14T11:22:10.253" v="85"/>
          <ac:spMkLst>
            <pc:docMk/>
            <pc:sldMk cId="172956865" sldId="259"/>
            <ac:spMk id="2" creationId="{494EE5D9-6307-15B3-E404-D3FB2B403342}"/>
          </ac:spMkLst>
        </pc:spChg>
      </pc:sldChg>
      <pc:sldChg chg="modSp new mod">
        <pc:chgData name="Zoltán Heizler" userId="7ec1fec40125523e" providerId="LiveId" clId="{1263AFBC-F6B8-4949-B57E-5705D74D5D14}" dt="2024-06-14T11:22:24.190" v="96" actId="6549"/>
        <pc:sldMkLst>
          <pc:docMk/>
          <pc:sldMk cId="2622523287" sldId="260"/>
        </pc:sldMkLst>
        <pc:spChg chg="mod">
          <ac:chgData name="Zoltán Heizler" userId="7ec1fec40125523e" providerId="LiveId" clId="{1263AFBC-F6B8-4949-B57E-5705D74D5D14}" dt="2024-06-14T11:22:24.190" v="96" actId="6549"/>
          <ac:spMkLst>
            <pc:docMk/>
            <pc:sldMk cId="2622523287" sldId="260"/>
            <ac:spMk id="2" creationId="{5E1BE18B-EB3D-9804-88E9-1C8DEDBF34D0}"/>
          </ac:spMkLst>
        </pc:spChg>
      </pc:sldChg>
      <pc:sldChg chg="addSp modSp new">
        <pc:chgData name="Zoltán Heizler" userId="7ec1fec40125523e" providerId="LiveId" clId="{1263AFBC-F6B8-4949-B57E-5705D74D5D14}" dt="2024-06-14T11:24:02.390" v="101" actId="732"/>
        <pc:sldMkLst>
          <pc:docMk/>
          <pc:sldMk cId="2059336195" sldId="261"/>
        </pc:sldMkLst>
        <pc:picChg chg="add mod">
          <ac:chgData name="Zoltán Heizler" userId="7ec1fec40125523e" providerId="LiveId" clId="{1263AFBC-F6B8-4949-B57E-5705D74D5D14}" dt="2024-06-14T11:24:02.390" v="101" actId="732"/>
          <ac:picMkLst>
            <pc:docMk/>
            <pc:sldMk cId="2059336195" sldId="261"/>
            <ac:picMk id="4098" creationId="{9B3C9029-3A8A-2914-01B0-4D24938B7B7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Napelemes rendszerek veszélyei a beavatkozó tűzoltókra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926680FD-9610-BC34-B559-FF5500696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b="1"/>
              <a:t>Áramütés veszélye</a:t>
            </a:r>
          </a:p>
          <a:p>
            <a:r>
              <a:rPr lang="hu-HU"/>
              <a:t>Minden napelemes rendszerben túllépik az 50 V AC és 120 V DC maximális feszültséget.</a:t>
            </a:r>
          </a:p>
          <a:p>
            <a:r>
              <a:rPr lang="hu-HU"/>
              <a:t>A napelemmodulok egyenáramú kábelein napközben folyamatosan elektromos egyenfeszültség van.</a:t>
            </a:r>
          </a:p>
          <a:p>
            <a:r>
              <a:rPr lang="hu-HU"/>
              <a:t>Terhelés alatt már alacsony egyenfeszültségeknél ívek keletkeznek.</a:t>
            </a:r>
          </a:p>
          <a:p>
            <a:r>
              <a:rPr lang="hu-HU"/>
              <a:t>A lelógó elektromos kábelek mindig veszélyt jelentenek.</a:t>
            </a:r>
          </a:p>
          <a:p>
            <a:pPr marL="0" indent="0">
              <a:buNone/>
            </a:pPr>
            <a:endParaRPr lang="hu-HU" b="1"/>
          </a:p>
          <a:p>
            <a:pPr marL="0" indent="0">
              <a:buNone/>
            </a:pPr>
            <a:r>
              <a:rPr lang="hu-HU" b="1"/>
              <a:t>Védőintézkedések</a:t>
            </a:r>
            <a:endParaRPr lang="hu-HU"/>
          </a:p>
          <a:p>
            <a:r>
              <a:rPr lang="hu-HU"/>
              <a:t>A szakaszolókapcsoló és tűzoltó kapcsoló kikapcsolása AC és DC oldalon.</a:t>
            </a:r>
          </a:p>
          <a:p>
            <a:r>
              <a:rPr lang="hu-HU"/>
              <a:t>Az inverterek kondenzátorainak kisütése után várjunk legalább 5 percet.</a:t>
            </a:r>
          </a:p>
          <a:p>
            <a:r>
              <a:rPr lang="hu-HU"/>
              <a:t>Ne lépjünk a napelemmodulokra.</a:t>
            </a:r>
          </a:p>
          <a:p>
            <a:r>
              <a:rPr lang="hu-HU"/>
              <a:t>Ne károsítsuk vagy semmisítsük meg a napelemmodulokat.</a:t>
            </a:r>
          </a:p>
          <a:p>
            <a:r>
              <a:rPr lang="hu-HU"/>
              <a:t>A feszültség alatt álló berendezések kezelésére vonatkozó szabályokat tartsuk be. (figyelmeztetés, kikapcsolás, lekapcsolás, jelentés).</a:t>
            </a:r>
          </a:p>
          <a:p>
            <a:r>
              <a:rPr lang="hu-HU"/>
              <a:t>A feszültség alatt álló kábeleken és alkatrészeken végzett oltási során tartsuk be az alkalmazott sugártípusra előírt védőtávolságokat. (Szórt, kötött)</a:t>
            </a:r>
          </a:p>
        </p:txBody>
      </p:sp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CC36C7D6-8A54-83C9-96E2-26283DC2E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Mérgező gázok veszélye</a:t>
            </a:r>
            <a:endParaRPr lang="hu-HU"/>
          </a:p>
          <a:p>
            <a:r>
              <a:rPr lang="hu-HU"/>
              <a:t>A kábelszigetelés, a műanyagok és a PV-modulok alkatrészeinek égése során keletkező mérgező anyagok.</a:t>
            </a:r>
          </a:p>
          <a:p>
            <a:r>
              <a:rPr lang="hu-HU"/>
              <a:t>A veszély mértéke az épülettüzekéhez hasonló.</a:t>
            </a:r>
          </a:p>
          <a:p>
            <a:r>
              <a:rPr lang="hu-HU"/>
              <a:t>Gázok a szellőzőrendszereken keresztül terjedhetnek.</a:t>
            </a:r>
          </a:p>
          <a:p>
            <a:pPr marL="0" indent="0">
              <a:buNone/>
            </a:pPr>
            <a:endParaRPr lang="hu-HU"/>
          </a:p>
          <a:p>
            <a:pPr marL="0" indent="0">
              <a:buNone/>
            </a:pPr>
            <a:r>
              <a:rPr lang="hu-HU" b="1"/>
              <a:t>Védőintézkedések</a:t>
            </a:r>
          </a:p>
          <a:p>
            <a:r>
              <a:rPr lang="hu-HU"/>
              <a:t>Légzőkészülékek használata.</a:t>
            </a:r>
          </a:p>
          <a:p>
            <a:r>
              <a:rPr lang="hu-HU"/>
              <a:t>A szellőzőrendszerek kikapcsolása.</a:t>
            </a:r>
          </a:p>
          <a:p>
            <a:r>
              <a:rPr lang="hu-HU"/>
              <a:t>Személyek mentése / az érintett területek kiürítése.</a:t>
            </a:r>
          </a:p>
        </p:txBody>
      </p:sp>
    </p:spTree>
    <p:extLst>
      <p:ext uri="{BB962C8B-B14F-4D97-AF65-F5344CB8AC3E}">
        <p14:creationId xmlns:p14="http://schemas.microsoft.com/office/powerpoint/2010/main" val="40740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FC931B9A-8D34-233C-4EEE-CAF5FA980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B3C9029-3A8A-2914-01B0-4D24938B7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31"/>
          <a:stretch/>
        </p:blipFill>
        <p:spPr bwMode="auto">
          <a:xfrm>
            <a:off x="735496" y="0"/>
            <a:ext cx="10714382" cy="617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336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494EE5D9-6307-15B3-E404-D3FB2B403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Leeső alkatrészek veszélye</a:t>
            </a:r>
          </a:p>
          <a:p>
            <a:r>
              <a:rPr lang="hu-HU"/>
              <a:t>Nincs információ a rendszer illetve rögzítésének tűzzel kapcsolatos viselkedésről és tűzállóságáról.</a:t>
            </a:r>
          </a:p>
          <a:p>
            <a:r>
              <a:rPr lang="hu-HU"/>
              <a:t>Leeső elemek, például épülettűz esetén.</a:t>
            </a:r>
          </a:p>
          <a:p>
            <a:r>
              <a:rPr lang="hu-HU"/>
              <a:t>A napelemmodulok laminált üvege felmelegedés és/vagy oltóvíz hatására szétrepedhet és szilánkok repkedhetnek.</a:t>
            </a:r>
          </a:p>
          <a:p>
            <a:r>
              <a:rPr lang="hu-HU"/>
              <a:t>A tetőterhelés korlátozott a PV-modulok súlya és a rögzítési konstrukciók miatt.</a:t>
            </a:r>
          </a:p>
          <a:p>
            <a:r>
              <a:rPr lang="hu-HU"/>
              <a:t>A napkollektor egyes részei (PV-modulok és rögzítőszerkezet) beeshetnek az épületbe, ha az alatta lévő tetőszerkezet leég.</a:t>
            </a:r>
          </a:p>
          <a:p>
            <a:pPr marL="0" indent="0">
              <a:buNone/>
            </a:pPr>
            <a:endParaRPr lang="hu-HU" b="1"/>
          </a:p>
          <a:p>
            <a:pPr marL="0" indent="0">
              <a:buNone/>
            </a:pPr>
            <a:r>
              <a:rPr lang="hu-HU" b="1"/>
              <a:t>Védőintézkedések</a:t>
            </a:r>
            <a:endParaRPr lang="hu-HU"/>
          </a:p>
          <a:p>
            <a:r>
              <a:rPr lang="hu-HU"/>
              <a:t>A lehetséges maximális tetőterhelést vegyük figyelembe.</a:t>
            </a:r>
          </a:p>
          <a:p>
            <a:r>
              <a:rPr lang="hu-HU"/>
              <a:t>Vegyük figyelembe a törmelék árnyékot (a lehullás területét).</a:t>
            </a:r>
          </a:p>
          <a:p>
            <a:r>
              <a:rPr lang="hu-HU"/>
              <a:t>Zárjuk le a veszélyes területet.</a:t>
            </a:r>
          </a:p>
        </p:txBody>
      </p:sp>
    </p:spTree>
    <p:extLst>
      <p:ext uri="{BB962C8B-B14F-4D97-AF65-F5344CB8AC3E}">
        <p14:creationId xmlns:p14="http://schemas.microsoft.com/office/powerpoint/2010/main" val="17295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5E1BE18B-EB3D-9804-88E9-1C8DEDBF3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A tűzterjedés veszélyei</a:t>
            </a:r>
          </a:p>
          <a:p>
            <a:r>
              <a:rPr lang="hu-HU"/>
              <a:t>Kéményhatás a tető- és homlokzati berendezéseknél.</a:t>
            </a:r>
          </a:p>
          <a:p>
            <a:r>
              <a:rPr lang="hu-HU"/>
              <a:t>A nagymértékben zárt modulfelületek akadályozhatják a munkát,</a:t>
            </a:r>
          </a:p>
          <a:p>
            <a:r>
              <a:rPr lang="hu-HU"/>
              <a:t>ha fel kell menni a tetőre,</a:t>
            </a:r>
          </a:p>
          <a:p>
            <a:r>
              <a:rPr lang="hu-HU"/>
              <a:t>ha szükségessé válik a tetőhéj felnyitása, megbontása.</a:t>
            </a:r>
          </a:p>
          <a:p>
            <a:r>
              <a:rPr lang="hu-HU"/>
              <a:t>Tűzterjedés veszélye, ha a tűzszakaszokat elválasztó tűzterjedésgátló szerkezeteket megbontották, éghető modulrészekkel áthidalták.</a:t>
            </a:r>
          </a:p>
          <a:p>
            <a:r>
              <a:rPr lang="hu-HU"/>
              <a:t>A sérült rendszerekben az elektromos ívek miatt fennálló tűzveszély.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Védőintézkedések</a:t>
            </a:r>
          </a:p>
          <a:p>
            <a:r>
              <a:rPr lang="hu-HU"/>
              <a:t>Az építési előírások betartása, valamint a menekülési és mentési útvonalak szabadon tartása.</a:t>
            </a:r>
          </a:p>
          <a:p>
            <a:r>
              <a:rPr lang="hu-HU"/>
              <a:t>Figyeljük meg a tűz lehetséges terjedését (pl. hőkamera alkalmazásával).</a:t>
            </a:r>
          </a:p>
          <a:p>
            <a:r>
              <a:rPr lang="hu-HU"/>
              <a:t>Biztosítsuk a lehetséges ív körüli területeket, és hívjunk szakembert.</a:t>
            </a:r>
          </a:p>
        </p:txBody>
      </p:sp>
    </p:spTree>
    <p:extLst>
      <p:ext uri="{BB962C8B-B14F-4D97-AF65-F5344CB8AC3E}">
        <p14:creationId xmlns:p14="http://schemas.microsoft.com/office/powerpoint/2010/main" val="2622523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364</Words>
  <Application>Microsoft Office PowerPoint</Application>
  <PresentationFormat>Szélesvásznú</PresentationFormat>
  <Paragraphs>46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Franklin Gothic Demi</vt:lpstr>
      <vt:lpstr>Office-téma</vt:lpstr>
      <vt:lpstr>Napelemes rendszerek veszélyei a beavatkozó tűzoltókra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2024-06-14T11:24:16Z</dcterms:modified>
</cp:coreProperties>
</file>